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2" r:id="rId6"/>
    <p:sldId id="263" r:id="rId7"/>
    <p:sldId id="264" r:id="rId8"/>
    <p:sldId id="265" r:id="rId9"/>
    <p:sldId id="267" r:id="rId10"/>
    <p:sldId id="268" r:id="rId11"/>
    <p:sldId id="269" r:id="rId12"/>
    <p:sldId id="270" r:id="rId13"/>
    <p:sldId id="271" r:id="rId14"/>
    <p:sldId id="29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2" r:id="rId35"/>
    <p:sldId id="293" r:id="rId36"/>
    <p:sldId id="294" r:id="rId37"/>
    <p:sldId id="259" r:id="rId38"/>
  </p:sldIdLst>
  <p:sldSz cx="10691813" cy="7559675"/>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11" autoAdjust="0"/>
    <p:restoredTop sz="94660"/>
  </p:normalViewPr>
  <p:slideViewPr>
    <p:cSldViewPr snapToGrid="0">
      <p:cViewPr varScale="1">
        <p:scale>
          <a:sx n="79" d="100"/>
          <a:sy n="79" d="100"/>
        </p:scale>
        <p:origin x="1416" y="67"/>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33E9AF9-2076-4C64-A2C8-751099C0CBA7}" type="datetimeFigureOut">
              <a:rPr lang="es-ES" smtClean="0"/>
              <a:t>02/05/2024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16C261D-0F74-4F48-9B79-33C5E0C6D25A}" type="slidenum">
              <a:rPr lang="es-ES" smtClean="0"/>
              <a:t>‹Nº›</a:t>
            </a:fld>
            <a:endParaRPr lang="es-ES"/>
          </a:p>
        </p:txBody>
      </p:sp>
    </p:spTree>
    <p:extLst>
      <p:ext uri="{BB962C8B-B14F-4D97-AF65-F5344CB8AC3E}">
        <p14:creationId xmlns:p14="http://schemas.microsoft.com/office/powerpoint/2010/main" val="347464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33E9AF9-2076-4C64-A2C8-751099C0CBA7}" type="datetimeFigureOut">
              <a:rPr lang="es-ES" smtClean="0"/>
              <a:t>02/05/2024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16C261D-0F74-4F48-9B79-33C5E0C6D25A}" type="slidenum">
              <a:rPr lang="es-ES" smtClean="0"/>
              <a:t>‹Nº›</a:t>
            </a:fld>
            <a:endParaRPr lang="es-ES"/>
          </a:p>
        </p:txBody>
      </p:sp>
    </p:spTree>
    <p:extLst>
      <p:ext uri="{BB962C8B-B14F-4D97-AF65-F5344CB8AC3E}">
        <p14:creationId xmlns:p14="http://schemas.microsoft.com/office/powerpoint/2010/main" val="245050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33E9AF9-2076-4C64-A2C8-751099C0CBA7}" type="datetimeFigureOut">
              <a:rPr lang="es-ES" smtClean="0"/>
              <a:t>02/05/2024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16C261D-0F74-4F48-9B79-33C5E0C6D25A}" type="slidenum">
              <a:rPr lang="es-ES" smtClean="0"/>
              <a:t>‹Nº›</a:t>
            </a:fld>
            <a:endParaRPr lang="es-ES"/>
          </a:p>
        </p:txBody>
      </p:sp>
    </p:spTree>
    <p:extLst>
      <p:ext uri="{BB962C8B-B14F-4D97-AF65-F5344CB8AC3E}">
        <p14:creationId xmlns:p14="http://schemas.microsoft.com/office/powerpoint/2010/main" val="382191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33E9AF9-2076-4C64-A2C8-751099C0CBA7}" type="datetimeFigureOut">
              <a:rPr lang="es-ES" smtClean="0"/>
              <a:t>02/05/2024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16C261D-0F74-4F48-9B79-33C5E0C6D25A}" type="slidenum">
              <a:rPr lang="es-ES" smtClean="0"/>
              <a:t>‹Nº›</a:t>
            </a:fld>
            <a:endParaRPr lang="es-ES"/>
          </a:p>
        </p:txBody>
      </p:sp>
    </p:spTree>
    <p:extLst>
      <p:ext uri="{BB962C8B-B14F-4D97-AF65-F5344CB8AC3E}">
        <p14:creationId xmlns:p14="http://schemas.microsoft.com/office/powerpoint/2010/main" val="1552418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33E9AF9-2076-4C64-A2C8-751099C0CBA7}" type="datetimeFigureOut">
              <a:rPr lang="es-ES" smtClean="0"/>
              <a:t>02/05/2024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16C261D-0F74-4F48-9B79-33C5E0C6D25A}" type="slidenum">
              <a:rPr lang="es-ES" smtClean="0"/>
              <a:t>‹Nº›</a:t>
            </a:fld>
            <a:endParaRPr lang="es-ES"/>
          </a:p>
        </p:txBody>
      </p:sp>
    </p:spTree>
    <p:extLst>
      <p:ext uri="{BB962C8B-B14F-4D97-AF65-F5344CB8AC3E}">
        <p14:creationId xmlns:p14="http://schemas.microsoft.com/office/powerpoint/2010/main" val="354152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33E9AF9-2076-4C64-A2C8-751099C0CBA7}" type="datetimeFigureOut">
              <a:rPr lang="es-ES" smtClean="0"/>
              <a:t>02/05/2024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16C261D-0F74-4F48-9B79-33C5E0C6D25A}" type="slidenum">
              <a:rPr lang="es-ES" smtClean="0"/>
              <a:t>‹Nº›</a:t>
            </a:fld>
            <a:endParaRPr lang="es-ES"/>
          </a:p>
        </p:txBody>
      </p:sp>
    </p:spTree>
    <p:extLst>
      <p:ext uri="{BB962C8B-B14F-4D97-AF65-F5344CB8AC3E}">
        <p14:creationId xmlns:p14="http://schemas.microsoft.com/office/powerpoint/2010/main" val="3209784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s-ES"/>
              <a:t>Haga clic para modificar el estilo de texto del patrón</a:t>
            </a:r>
          </a:p>
        </p:txBody>
      </p:sp>
      <p:sp>
        <p:nvSpPr>
          <p:cNvPr id="4" name="Content Placeholder 3"/>
          <p:cNvSpPr>
            <a:spLocks noGrp="1"/>
          </p:cNvSpPr>
          <p:nvPr>
            <p:ph sz="half" idx="2"/>
          </p:nvPr>
        </p:nvSpPr>
        <p:spPr>
          <a:xfrm>
            <a:off x="736456" y="2761381"/>
            <a:ext cx="4523137" cy="406157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s-ES"/>
              <a:t>Haga clic para modificar el estilo de texto del patrón</a:t>
            </a:r>
          </a:p>
        </p:txBody>
      </p:sp>
      <p:sp>
        <p:nvSpPr>
          <p:cNvPr id="6" name="Content Placeholder 5"/>
          <p:cNvSpPr>
            <a:spLocks noGrp="1"/>
          </p:cNvSpPr>
          <p:nvPr>
            <p:ph sz="quarter" idx="4"/>
          </p:nvPr>
        </p:nvSpPr>
        <p:spPr>
          <a:xfrm>
            <a:off x="5412731" y="2761381"/>
            <a:ext cx="4545413" cy="406157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33E9AF9-2076-4C64-A2C8-751099C0CBA7}" type="datetimeFigureOut">
              <a:rPr lang="es-ES" smtClean="0"/>
              <a:t>02/05/2024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16C261D-0F74-4F48-9B79-33C5E0C6D25A}" type="slidenum">
              <a:rPr lang="es-ES" smtClean="0"/>
              <a:t>‹Nº›</a:t>
            </a:fld>
            <a:endParaRPr lang="es-ES"/>
          </a:p>
        </p:txBody>
      </p:sp>
    </p:spTree>
    <p:extLst>
      <p:ext uri="{BB962C8B-B14F-4D97-AF65-F5344CB8AC3E}">
        <p14:creationId xmlns:p14="http://schemas.microsoft.com/office/powerpoint/2010/main" val="412266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33E9AF9-2076-4C64-A2C8-751099C0CBA7}" type="datetimeFigureOut">
              <a:rPr lang="es-ES" smtClean="0"/>
              <a:t>02/05/2024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16C261D-0F74-4F48-9B79-33C5E0C6D25A}" type="slidenum">
              <a:rPr lang="es-ES" smtClean="0"/>
              <a:t>‹Nº›</a:t>
            </a:fld>
            <a:endParaRPr lang="es-ES"/>
          </a:p>
        </p:txBody>
      </p:sp>
    </p:spTree>
    <p:extLst>
      <p:ext uri="{BB962C8B-B14F-4D97-AF65-F5344CB8AC3E}">
        <p14:creationId xmlns:p14="http://schemas.microsoft.com/office/powerpoint/2010/main" val="313598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3E9AF9-2076-4C64-A2C8-751099C0CBA7}" type="datetimeFigureOut">
              <a:rPr lang="es-ES" smtClean="0"/>
              <a:t>02/05/2024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16C261D-0F74-4F48-9B79-33C5E0C6D25A}" type="slidenum">
              <a:rPr lang="es-ES" smtClean="0"/>
              <a:t>‹Nº›</a:t>
            </a:fld>
            <a:endParaRPr lang="es-ES"/>
          </a:p>
        </p:txBody>
      </p:sp>
    </p:spTree>
    <p:extLst>
      <p:ext uri="{BB962C8B-B14F-4D97-AF65-F5344CB8AC3E}">
        <p14:creationId xmlns:p14="http://schemas.microsoft.com/office/powerpoint/2010/main" val="262012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s-ES"/>
              <a:t>Haga clic para modificar el estilo de título del patrón</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33E9AF9-2076-4C64-A2C8-751099C0CBA7}" type="datetimeFigureOut">
              <a:rPr lang="es-ES" smtClean="0"/>
              <a:t>02/05/2024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16C261D-0F74-4F48-9B79-33C5E0C6D25A}" type="slidenum">
              <a:rPr lang="es-ES" smtClean="0"/>
              <a:t>‹Nº›</a:t>
            </a:fld>
            <a:endParaRPr lang="es-ES"/>
          </a:p>
        </p:txBody>
      </p:sp>
    </p:spTree>
    <p:extLst>
      <p:ext uri="{BB962C8B-B14F-4D97-AF65-F5344CB8AC3E}">
        <p14:creationId xmlns:p14="http://schemas.microsoft.com/office/powerpoint/2010/main" val="2681247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33E9AF9-2076-4C64-A2C8-751099C0CBA7}" type="datetimeFigureOut">
              <a:rPr lang="es-ES" smtClean="0"/>
              <a:t>02/05/2024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16C261D-0F74-4F48-9B79-33C5E0C6D25A}" type="slidenum">
              <a:rPr lang="es-ES" smtClean="0"/>
              <a:t>‹Nº›</a:t>
            </a:fld>
            <a:endParaRPr lang="es-ES"/>
          </a:p>
        </p:txBody>
      </p:sp>
    </p:spTree>
    <p:extLst>
      <p:ext uri="{BB962C8B-B14F-4D97-AF65-F5344CB8AC3E}">
        <p14:creationId xmlns:p14="http://schemas.microsoft.com/office/powerpoint/2010/main" val="1872323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B33E9AF9-2076-4C64-A2C8-751099C0CBA7}" type="datetimeFigureOut">
              <a:rPr lang="es-ES" smtClean="0"/>
              <a:t>02/05/2024</a:t>
            </a:fld>
            <a:endParaRPr lang="es-E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816C261D-0F74-4F48-9B79-33C5E0C6D25A}" type="slidenum">
              <a:rPr lang="es-ES" smtClean="0"/>
              <a:t>‹Nº›</a:t>
            </a:fld>
            <a:endParaRPr lang="es-ES"/>
          </a:p>
        </p:txBody>
      </p:sp>
    </p:spTree>
    <p:extLst>
      <p:ext uri="{BB962C8B-B14F-4D97-AF65-F5344CB8AC3E}">
        <p14:creationId xmlns:p14="http://schemas.microsoft.com/office/powerpoint/2010/main" val="2477042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subsecretariapymecba@gmail.com"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mailto:subsecretariapymecba@gmail.com"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Economiadelconocimientomincyt@gmail.com"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Economiadelconocimientomincyt@gmail.com"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Economiadelconocimientomincyt@gmail.com"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Economiadelconocimientomincyt@gmail.com"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Economiadelconocimientomincyt@gmail.com"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Tree>
    <p:extLst>
      <p:ext uri="{BB962C8B-B14F-4D97-AF65-F5344CB8AC3E}">
        <p14:creationId xmlns:p14="http://schemas.microsoft.com/office/powerpoint/2010/main" val="1726457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830997"/>
          </a:xfrm>
          <a:prstGeom prst="rect">
            <a:avLst/>
          </a:prstGeom>
          <a:noFill/>
        </p:spPr>
        <p:txBody>
          <a:bodyPr wrap="square" rtlCol="0">
            <a:spAutoFit/>
          </a:bodyPr>
          <a:lstStyle/>
          <a:p>
            <a:pPr lvl="0"/>
            <a:r>
              <a:rPr lang="es-AR" sz="2400" b="1" u="sng" dirty="0">
                <a:solidFill>
                  <a:srgbClr val="0070C0"/>
                </a:solidFill>
                <a:latin typeface="Geogrotesque Sharp Wide Bd" panose="020B0000050200080000" pitchFamily="34" charset="0"/>
                <a:ea typeface="Calibri"/>
                <a:cs typeface="Calibri"/>
                <a:sym typeface="Calibri"/>
              </a:rPr>
              <a:t>Programa integral de financiamiento a la investigación en Córdoba</a:t>
            </a:r>
          </a:p>
        </p:txBody>
      </p:sp>
      <p:sp>
        <p:nvSpPr>
          <p:cNvPr id="5" name="CuadroTexto 4"/>
          <p:cNvSpPr txBox="1"/>
          <p:nvPr/>
        </p:nvSpPr>
        <p:spPr>
          <a:xfrm>
            <a:off x="3051018" y="6355533"/>
            <a:ext cx="4599160" cy="738664"/>
          </a:xfrm>
          <a:prstGeom prst="rect">
            <a:avLst/>
          </a:prstGeom>
          <a:noFill/>
        </p:spPr>
        <p:txBody>
          <a:bodyPr wrap="square" rtlCol="0">
            <a:spAutoFit/>
          </a:bodyPr>
          <a:lstStyle/>
          <a:p>
            <a:r>
              <a:rPr lang="es-ES" sz="1400" dirty="0">
                <a:latin typeface="Geogrotesque Sharp Wide Bd" panose="020B0000050200080000" pitchFamily="34" charset="0"/>
              </a:rPr>
              <a:t>Contacto:</a:t>
            </a:r>
          </a:p>
          <a:p>
            <a:pPr algn="just"/>
            <a:r>
              <a:rPr lang="fr-FR" sz="1400" dirty="0">
                <a:solidFill>
                  <a:srgbClr val="1C1C1C"/>
                </a:solidFill>
                <a:highlight>
                  <a:srgbClr val="FFFFFF"/>
                </a:highlight>
                <a:latin typeface="Geogrotesque Sharp Wide SmBd" panose="020B0000050200080000" pitchFamily="34" charset="0"/>
              </a:rPr>
              <a:t>Celular: 54 9 3515 59-8735</a:t>
            </a:r>
            <a:endParaRPr lang="fr-FR" sz="1400" dirty="0">
              <a:highlight>
                <a:srgbClr val="FFFFFF"/>
              </a:highlight>
              <a:latin typeface="Geogrotesque Sharp Wide SmBd" panose="020B0000050200080000" pitchFamily="34" charset="0"/>
            </a:endParaRPr>
          </a:p>
          <a:p>
            <a:pPr algn="just">
              <a:spcAft>
                <a:spcPts val="1500"/>
              </a:spcAft>
            </a:pPr>
            <a:r>
              <a:rPr lang="fr-FR" sz="1400" dirty="0">
                <a:solidFill>
                  <a:srgbClr val="1C1C1C"/>
                </a:solidFill>
                <a:highlight>
                  <a:srgbClr val="FFFFFF"/>
                </a:highlight>
                <a:latin typeface="Geogrotesque Sharp Wide SmBd" panose="020B0000050200080000" pitchFamily="34" charset="0"/>
              </a:rPr>
              <a:t>mail: presentaciones.ciencia@cba.gov.ar</a:t>
            </a:r>
            <a:endParaRPr lang="fr-FR" sz="1400" dirty="0">
              <a:highlight>
                <a:srgbClr val="FFFFFF"/>
              </a:highlight>
              <a:latin typeface="Geogrotesque Sharp Wide SmBd" panose="020B0000050200080000" pitchFamily="34" charset="0"/>
            </a:endParaRPr>
          </a:p>
        </p:txBody>
      </p:sp>
      <p:sp>
        <p:nvSpPr>
          <p:cNvPr id="6" name="CuadroTexto 5"/>
          <p:cNvSpPr txBox="1"/>
          <p:nvPr/>
        </p:nvSpPr>
        <p:spPr>
          <a:xfrm rot="16200000">
            <a:off x="-2410889" y="2938810"/>
            <a:ext cx="6741113" cy="1569660"/>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SECRETARÍA DE CIENCIA Y TECNOLOGÍA</a:t>
            </a:r>
          </a:p>
          <a:p>
            <a:endParaRPr lang="es-ES" sz="3200" dirty="0">
              <a:solidFill>
                <a:schemeClr val="accent1">
                  <a:lumMod val="60000"/>
                  <a:lumOff val="40000"/>
                </a:schemeClr>
              </a:solidFill>
              <a:latin typeface="Geogrotesque Sharp Wide Bd" panose="020B0000050200080000" pitchFamily="34" charset="0"/>
            </a:endParaRPr>
          </a:p>
        </p:txBody>
      </p:sp>
      <p:graphicFrame>
        <p:nvGraphicFramePr>
          <p:cNvPr id="7" name="Tabla 6">
            <a:extLst>
              <a:ext uri="{FF2B5EF4-FFF2-40B4-BE49-F238E27FC236}">
                <a16:creationId xmlns:a16="http://schemas.microsoft.com/office/drawing/2014/main" id="{F3F4D426-5122-5BCE-4F41-7A85E8C703CE}"/>
              </a:ext>
            </a:extLst>
          </p:cNvPr>
          <p:cNvGraphicFramePr>
            <a:graphicFrameLocks noGrp="1"/>
          </p:cNvGraphicFramePr>
          <p:nvPr>
            <p:extLst>
              <p:ext uri="{D42A27DB-BD31-4B8C-83A1-F6EECF244321}">
                <p14:modId xmlns:p14="http://schemas.microsoft.com/office/powerpoint/2010/main" val="775450094"/>
              </p:ext>
            </p:extLst>
          </p:nvPr>
        </p:nvGraphicFramePr>
        <p:xfrm>
          <a:off x="2695046" y="2173386"/>
          <a:ext cx="6869066" cy="4084320"/>
        </p:xfrm>
        <a:graphic>
          <a:graphicData uri="http://schemas.openxmlformats.org/drawingml/2006/table">
            <a:tbl>
              <a:tblPr firstRow="1" bandRow="1">
                <a:tableStyleId>{5C22544A-7EE6-4342-B048-85BDC9FD1C3A}</a:tableStyleId>
              </a:tblPr>
              <a:tblGrid>
                <a:gridCol w="1955263">
                  <a:extLst>
                    <a:ext uri="{9D8B030D-6E8A-4147-A177-3AD203B41FA5}">
                      <a16:colId xmlns:a16="http://schemas.microsoft.com/office/drawing/2014/main" val="2770625029"/>
                    </a:ext>
                  </a:extLst>
                </a:gridCol>
                <a:gridCol w="1479269">
                  <a:extLst>
                    <a:ext uri="{9D8B030D-6E8A-4147-A177-3AD203B41FA5}">
                      <a16:colId xmlns:a16="http://schemas.microsoft.com/office/drawing/2014/main" val="13713454"/>
                    </a:ext>
                  </a:extLst>
                </a:gridCol>
                <a:gridCol w="1717267">
                  <a:extLst>
                    <a:ext uri="{9D8B030D-6E8A-4147-A177-3AD203B41FA5}">
                      <a16:colId xmlns:a16="http://schemas.microsoft.com/office/drawing/2014/main" val="3789831255"/>
                    </a:ext>
                  </a:extLst>
                </a:gridCol>
                <a:gridCol w="1717267">
                  <a:extLst>
                    <a:ext uri="{9D8B030D-6E8A-4147-A177-3AD203B41FA5}">
                      <a16:colId xmlns:a16="http://schemas.microsoft.com/office/drawing/2014/main" val="2510245646"/>
                    </a:ext>
                  </a:extLst>
                </a:gridCol>
              </a:tblGrid>
              <a:tr h="281561">
                <a:tc>
                  <a:txBody>
                    <a:bodyPr/>
                    <a:lstStyle/>
                    <a:p>
                      <a:endParaRPr lang="es-AR" sz="1400" dirty="0"/>
                    </a:p>
                  </a:txBody>
                  <a:tcPr/>
                </a:tc>
                <a:tc>
                  <a:txBody>
                    <a:bodyPr/>
                    <a:lstStyle/>
                    <a:p>
                      <a:r>
                        <a:rPr lang="es-ES" sz="1400" dirty="0">
                          <a:latin typeface="Geogrotesque Sharp Wide Lt" panose="020B0000050200080000" pitchFamily="34" charset="0"/>
                        </a:rPr>
                        <a:t>LÍNEA 1</a:t>
                      </a:r>
                      <a:endParaRPr lang="es-AR" sz="1400" dirty="0">
                        <a:latin typeface="Geogrotesque Sharp Wide Lt" panose="020B0000050200080000" pitchFamily="34" charset="0"/>
                      </a:endParaRPr>
                    </a:p>
                  </a:txBody>
                  <a:tcPr/>
                </a:tc>
                <a:tc>
                  <a:txBody>
                    <a:bodyPr/>
                    <a:lstStyle/>
                    <a:p>
                      <a:r>
                        <a:rPr lang="es-ES" sz="1400" dirty="0">
                          <a:latin typeface="Geogrotesque Sharp Wide Lt" panose="020B0000050200080000" pitchFamily="34" charset="0"/>
                        </a:rPr>
                        <a:t>LÍNEA 2</a:t>
                      </a:r>
                      <a:endParaRPr lang="es-AR" sz="1400" dirty="0">
                        <a:latin typeface="Geogrotesque Sharp Wide Lt" panose="020B0000050200080000" pitchFamily="34" charset="0"/>
                      </a:endParaRPr>
                    </a:p>
                  </a:txBody>
                  <a:tcPr/>
                </a:tc>
                <a:tc>
                  <a:txBody>
                    <a:bodyPr/>
                    <a:lstStyle/>
                    <a:p>
                      <a:r>
                        <a:rPr lang="es-ES" sz="1400" dirty="0">
                          <a:latin typeface="Geogrotesque Sharp Wide Lt" panose="020B0000050200080000" pitchFamily="34" charset="0"/>
                        </a:rPr>
                        <a:t>LÍNEA 3</a:t>
                      </a:r>
                      <a:endParaRPr lang="es-AR" sz="1400" dirty="0">
                        <a:latin typeface="Geogrotesque Sharp Wide Lt" panose="020B0000050200080000" pitchFamily="34" charset="0"/>
                      </a:endParaRPr>
                    </a:p>
                  </a:txBody>
                  <a:tcPr/>
                </a:tc>
                <a:extLst>
                  <a:ext uri="{0D108BD9-81ED-4DB2-BD59-A6C34878D82A}">
                    <a16:rowId xmlns:a16="http://schemas.microsoft.com/office/drawing/2014/main" val="81638242"/>
                  </a:ext>
                </a:extLst>
              </a:tr>
              <a:tr h="1069932">
                <a:tc>
                  <a:txBody>
                    <a:bodyPr/>
                    <a:lstStyle/>
                    <a:p>
                      <a:r>
                        <a:rPr lang="es-ES" sz="1400" dirty="0">
                          <a:latin typeface="Geogrotesque Sharp Wide Lt" panose="020B0000050200080000" pitchFamily="34" charset="0"/>
                        </a:rPr>
                        <a:t>DESTINATARIOS</a:t>
                      </a:r>
                      <a:endParaRPr lang="es-AR" sz="1400" dirty="0">
                        <a:latin typeface="Geogrotesque Sharp Wide Lt" panose="020B0000050200080000" pitchFamily="34" charset="0"/>
                      </a:endParaRPr>
                    </a:p>
                  </a:txBody>
                  <a:tcPr/>
                </a:tc>
                <a:tc>
                  <a:txBody>
                    <a:bodyPr/>
                    <a:lstStyle/>
                    <a:p>
                      <a:r>
                        <a:rPr lang="es-ES" sz="1400" dirty="0">
                          <a:latin typeface="Geogrotesque Sharp Wide Lt" panose="020B0000050200080000" pitchFamily="34" charset="0"/>
                        </a:rPr>
                        <a:t>Grupo de investigación</a:t>
                      </a:r>
                      <a:endParaRPr lang="es-AR" sz="1400" dirty="0">
                        <a:latin typeface="Geogrotesque Sharp Wide Lt" panose="020B0000050200080000" pitchFamily="34" charset="0"/>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s-ES" sz="1400" dirty="0">
                          <a:latin typeface="Geogrotesque Sharp Wide Lt" panose="020B0000050200080000" pitchFamily="34" charset="0"/>
                        </a:rPr>
                        <a:t>Grupo de investigación + organismo público</a:t>
                      </a:r>
                      <a:endParaRPr lang="es-AR" sz="1400" dirty="0">
                        <a:latin typeface="Geogrotesque Sharp Wide Lt" panose="020B0000050200080000" pitchFamily="34" charset="0"/>
                      </a:endParaRPr>
                    </a:p>
                    <a:p>
                      <a:endParaRPr lang="es-AR" sz="1400" dirty="0">
                        <a:latin typeface="Geogrotesque Sharp Wide Lt" panose="020B0000050200080000" pitchFamily="34" charset="0"/>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s-ES" sz="1400" dirty="0">
                          <a:latin typeface="Geogrotesque Sharp Wide Lt" panose="020B0000050200080000" pitchFamily="34" charset="0"/>
                        </a:rPr>
                        <a:t>Grupo de investigación + organización productiva</a:t>
                      </a:r>
                      <a:endParaRPr lang="es-AR" sz="1400" dirty="0">
                        <a:latin typeface="Geogrotesque Sharp Wide Lt" panose="020B0000050200080000" pitchFamily="34" charset="0"/>
                      </a:endParaRPr>
                    </a:p>
                    <a:p>
                      <a:endParaRPr lang="es-AR" sz="1400" dirty="0">
                        <a:latin typeface="Geogrotesque Sharp Wide Lt" panose="020B0000050200080000" pitchFamily="34" charset="0"/>
                      </a:endParaRPr>
                    </a:p>
                  </a:txBody>
                  <a:tcPr/>
                </a:tc>
                <a:extLst>
                  <a:ext uri="{0D108BD9-81ED-4DB2-BD59-A6C34878D82A}">
                    <a16:rowId xmlns:a16="http://schemas.microsoft.com/office/drawing/2014/main" val="869430972"/>
                  </a:ext>
                </a:extLst>
              </a:tr>
              <a:tr h="478654">
                <a:tc>
                  <a:txBody>
                    <a:bodyPr/>
                    <a:lstStyle/>
                    <a:p>
                      <a:r>
                        <a:rPr lang="es-ES" sz="1400" dirty="0">
                          <a:latin typeface="Geogrotesque Sharp Wide Lt" panose="020B0000050200080000" pitchFamily="34" charset="0"/>
                        </a:rPr>
                        <a:t>MONTOS MÁXIMOS ANR</a:t>
                      </a:r>
                      <a:endParaRPr lang="es-AR" sz="1400" dirty="0">
                        <a:latin typeface="Geogrotesque Sharp Wide Lt" panose="020B0000050200080000" pitchFamily="34" charset="0"/>
                      </a:endParaRPr>
                    </a:p>
                  </a:txBody>
                  <a:tcPr/>
                </a:tc>
                <a:tc>
                  <a:txBody>
                    <a:bodyPr/>
                    <a:lstStyle/>
                    <a:p>
                      <a:r>
                        <a:rPr lang="es-ES" sz="1400" dirty="0">
                          <a:latin typeface="Geogrotesque Sharp Wide Lt" panose="020B0000050200080000" pitchFamily="34" charset="0"/>
                        </a:rPr>
                        <a:t>$2.500.000</a:t>
                      </a:r>
                      <a:endParaRPr lang="es-AR" sz="1400" dirty="0">
                        <a:latin typeface="Geogrotesque Sharp Wide Lt" panose="020B0000050200080000" pitchFamily="34" charset="0"/>
                      </a:endParaRPr>
                    </a:p>
                  </a:txBody>
                  <a:tcPr/>
                </a:tc>
                <a:tc>
                  <a:txBody>
                    <a:bodyPr/>
                    <a:lstStyle/>
                    <a:p>
                      <a:r>
                        <a:rPr lang="es-ES" sz="1400" dirty="0">
                          <a:latin typeface="Geogrotesque Sharp Wide Lt" panose="020B0000050200080000" pitchFamily="34" charset="0"/>
                        </a:rPr>
                        <a:t>$2.500.000</a:t>
                      </a:r>
                      <a:endParaRPr lang="es-AR" sz="1400" dirty="0">
                        <a:latin typeface="Geogrotesque Sharp Wide Lt" panose="020B0000050200080000" pitchFamily="34" charset="0"/>
                      </a:endParaRPr>
                    </a:p>
                  </a:txBody>
                  <a:tcPr/>
                </a:tc>
                <a:tc>
                  <a:txBody>
                    <a:bodyPr/>
                    <a:lstStyle/>
                    <a:p>
                      <a:r>
                        <a:rPr lang="es-ES" sz="1400" dirty="0">
                          <a:latin typeface="Geogrotesque Sharp Wide Lt" panose="020B0000050200080000" pitchFamily="34" charset="0"/>
                        </a:rPr>
                        <a:t>$5.000.000</a:t>
                      </a:r>
                      <a:endParaRPr lang="es-AR" sz="1400" dirty="0">
                        <a:latin typeface="Geogrotesque Sharp Wide Lt" panose="020B0000050200080000" pitchFamily="34" charset="0"/>
                      </a:endParaRPr>
                    </a:p>
                  </a:txBody>
                  <a:tcPr/>
                </a:tc>
                <a:extLst>
                  <a:ext uri="{0D108BD9-81ED-4DB2-BD59-A6C34878D82A}">
                    <a16:rowId xmlns:a16="http://schemas.microsoft.com/office/drawing/2014/main" val="4246378318"/>
                  </a:ext>
                </a:extLst>
              </a:tr>
              <a:tr h="1464118">
                <a:tc>
                  <a:txBody>
                    <a:bodyPr/>
                    <a:lstStyle/>
                    <a:p>
                      <a:r>
                        <a:rPr lang="es-ES" sz="1400" dirty="0">
                          <a:latin typeface="Geogrotesque Sharp Wide Lt" panose="020B0000050200080000" pitchFamily="34" charset="0"/>
                        </a:rPr>
                        <a:t>REQUERIMIENTO DE CONTRAPARTE</a:t>
                      </a:r>
                      <a:endParaRPr lang="es-AR" sz="1400" dirty="0">
                        <a:latin typeface="Geogrotesque Sharp Wide Lt" panose="020B0000050200080000" pitchFamily="34" charset="0"/>
                      </a:endParaRPr>
                    </a:p>
                  </a:txBody>
                  <a:tcPr/>
                </a:tc>
                <a:tc>
                  <a:txBody>
                    <a:bodyPr/>
                    <a:lstStyle/>
                    <a:p>
                      <a:r>
                        <a:rPr lang="es-ES" sz="1400" dirty="0">
                          <a:latin typeface="Geogrotesque Sharp Wide Lt" panose="020B0000050200080000" pitchFamily="34" charset="0"/>
                        </a:rPr>
                        <a:t>No requiere</a:t>
                      </a:r>
                      <a:endParaRPr lang="es-AR" sz="1400" dirty="0">
                        <a:latin typeface="Geogrotesque Sharp Wide Lt" panose="020B0000050200080000" pitchFamily="34" charset="0"/>
                      </a:endParaRPr>
                    </a:p>
                  </a:txBody>
                  <a:tcPr/>
                </a:tc>
                <a:tc>
                  <a:txBody>
                    <a:bodyPr/>
                    <a:lstStyle/>
                    <a:p>
                      <a:r>
                        <a:rPr lang="es-ES" sz="1400" dirty="0">
                          <a:latin typeface="Geogrotesque Sharp Wide Lt" panose="020B0000050200080000" pitchFamily="34" charset="0"/>
                        </a:rPr>
                        <a:t>Opcional</a:t>
                      </a:r>
                      <a:endParaRPr lang="es-AR" sz="1400" dirty="0">
                        <a:latin typeface="Geogrotesque Sharp Wide Lt" panose="020B0000050200080000" pitchFamily="34" charset="0"/>
                      </a:endParaRPr>
                    </a:p>
                  </a:txBody>
                  <a:tcPr/>
                </a:tc>
                <a:tc>
                  <a:txBody>
                    <a:bodyPr/>
                    <a:lstStyle/>
                    <a:p>
                      <a:r>
                        <a:rPr lang="es-ES" sz="1400" dirty="0">
                          <a:latin typeface="Geogrotesque Sharp Wide Lt" panose="020B0000050200080000" pitchFamily="34" charset="0"/>
                        </a:rPr>
                        <a:t>Como mínimo, el 50% del costo total del proyecto</a:t>
                      </a:r>
                    </a:p>
                    <a:p>
                      <a:r>
                        <a:rPr lang="es-ES" sz="1400" dirty="0">
                          <a:latin typeface="Geogrotesque Sharp Wide Lt" panose="020B0000050200080000" pitchFamily="34" charset="0"/>
                        </a:rPr>
                        <a:t>deberá ser aportado por organización productiva</a:t>
                      </a:r>
                      <a:endParaRPr lang="es-AR" sz="1400" dirty="0">
                        <a:latin typeface="Geogrotesque Sharp Wide Lt" panose="020B0000050200080000" pitchFamily="34" charset="0"/>
                      </a:endParaRPr>
                    </a:p>
                  </a:txBody>
                  <a:tcPr/>
                </a:tc>
                <a:extLst>
                  <a:ext uri="{0D108BD9-81ED-4DB2-BD59-A6C34878D82A}">
                    <a16:rowId xmlns:a16="http://schemas.microsoft.com/office/drawing/2014/main" val="3450973296"/>
                  </a:ext>
                </a:extLst>
              </a:tr>
              <a:tr h="478654">
                <a:tc>
                  <a:txBody>
                    <a:bodyPr/>
                    <a:lstStyle/>
                    <a:p>
                      <a:r>
                        <a:rPr lang="es-ES" sz="1400" dirty="0">
                          <a:latin typeface="Geogrotesque Sharp Wide Lt" panose="020B0000050200080000" pitchFamily="34" charset="0"/>
                        </a:rPr>
                        <a:t>DURACIÓN MÁXIMA DEL PROYECTO</a:t>
                      </a:r>
                      <a:endParaRPr lang="es-AR" sz="1400" dirty="0">
                        <a:latin typeface="Geogrotesque Sharp Wide Lt" panose="020B0000050200080000" pitchFamily="34" charset="0"/>
                      </a:endParaRPr>
                    </a:p>
                  </a:txBody>
                  <a:tcPr/>
                </a:tc>
                <a:tc>
                  <a:txBody>
                    <a:bodyPr/>
                    <a:lstStyle/>
                    <a:p>
                      <a:r>
                        <a:rPr lang="es-ES" sz="1400" dirty="0">
                          <a:latin typeface="Geogrotesque Sharp Wide Lt" panose="020B0000050200080000" pitchFamily="34" charset="0"/>
                        </a:rPr>
                        <a:t>Hasta 18 meses</a:t>
                      </a:r>
                      <a:endParaRPr lang="es-AR" sz="1400" dirty="0">
                        <a:latin typeface="Geogrotesque Sharp Wide Lt" panose="020B0000050200080000" pitchFamily="34" charset="0"/>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s-ES" sz="1400" dirty="0">
                          <a:latin typeface="Geogrotesque Sharp Wide Lt" panose="020B0000050200080000" pitchFamily="34" charset="0"/>
                        </a:rPr>
                        <a:t>Hasta 18 meses</a:t>
                      </a:r>
                      <a:endParaRPr lang="es-AR" sz="1400" dirty="0">
                        <a:latin typeface="Geogrotesque Sharp Wide Lt" panose="020B0000050200080000" pitchFamily="34" charset="0"/>
                      </a:endParaRPr>
                    </a:p>
                    <a:p>
                      <a:endParaRPr lang="es-AR" sz="1400" dirty="0">
                        <a:latin typeface="Geogrotesque Sharp Wide Lt" panose="020B0000050200080000" pitchFamily="34" charset="0"/>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s-ES" sz="1400" dirty="0">
                          <a:latin typeface="Geogrotesque Sharp Wide Lt" panose="020B0000050200080000" pitchFamily="34" charset="0"/>
                        </a:rPr>
                        <a:t>Hasta 18 meses</a:t>
                      </a:r>
                      <a:endParaRPr lang="es-AR" sz="1400" dirty="0">
                        <a:latin typeface="Geogrotesque Sharp Wide Lt" panose="020B0000050200080000" pitchFamily="34" charset="0"/>
                      </a:endParaRPr>
                    </a:p>
                    <a:p>
                      <a:endParaRPr lang="es-AR" sz="1400" dirty="0">
                        <a:latin typeface="Geogrotesque Sharp Wide Lt" panose="020B0000050200080000" pitchFamily="34" charset="0"/>
                      </a:endParaRPr>
                    </a:p>
                  </a:txBody>
                  <a:tcPr/>
                </a:tc>
                <a:extLst>
                  <a:ext uri="{0D108BD9-81ED-4DB2-BD59-A6C34878D82A}">
                    <a16:rowId xmlns:a16="http://schemas.microsoft.com/office/drawing/2014/main" val="842554955"/>
                  </a:ext>
                </a:extLst>
              </a:tr>
            </a:tbl>
          </a:graphicData>
        </a:graphic>
      </p:graphicFrame>
    </p:spTree>
    <p:extLst>
      <p:ext uri="{BB962C8B-B14F-4D97-AF65-F5344CB8AC3E}">
        <p14:creationId xmlns:p14="http://schemas.microsoft.com/office/powerpoint/2010/main" val="2128967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830997"/>
          </a:xfrm>
          <a:prstGeom prst="rect">
            <a:avLst/>
          </a:prstGeom>
          <a:noFill/>
        </p:spPr>
        <p:txBody>
          <a:bodyPr wrap="square" rtlCol="0">
            <a:spAutoFit/>
          </a:bodyPr>
          <a:lstStyle/>
          <a:p>
            <a:r>
              <a:rPr lang="es-AR" sz="2400" b="1" dirty="0">
                <a:solidFill>
                  <a:srgbClr val="0070C0"/>
                </a:solidFill>
                <a:latin typeface="Geogrotesque Sharp Wide Bd" panose="020B0000050200080000" pitchFamily="34" charset="0"/>
                <a:ea typeface="Calibri"/>
                <a:cs typeface="Calibri"/>
                <a:sym typeface="Calibri"/>
              </a:rPr>
              <a:t>Beneficios de la aprobación final o definitiva de parques industriales en la provincia.</a:t>
            </a:r>
          </a:p>
        </p:txBody>
      </p:sp>
      <p:sp>
        <p:nvSpPr>
          <p:cNvPr id="6" name="CuadroTexto 5"/>
          <p:cNvSpPr txBox="1"/>
          <p:nvPr/>
        </p:nvSpPr>
        <p:spPr>
          <a:xfrm rot="16200000">
            <a:off x="-2410889" y="3185031"/>
            <a:ext cx="6741113" cy="1077218"/>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SECRETARÍA DE PARQUES INDUSTRIALES </a:t>
            </a:r>
          </a:p>
        </p:txBody>
      </p:sp>
      <p:sp>
        <p:nvSpPr>
          <p:cNvPr id="8" name="CuadroTexto 7"/>
          <p:cNvSpPr txBox="1"/>
          <p:nvPr/>
        </p:nvSpPr>
        <p:spPr>
          <a:xfrm>
            <a:off x="2589290" y="2487085"/>
            <a:ext cx="7369521" cy="1938992"/>
          </a:xfrm>
          <a:prstGeom prst="rect">
            <a:avLst/>
          </a:prstGeom>
          <a:noFill/>
        </p:spPr>
        <p:txBody>
          <a:bodyPr wrap="square" rtlCol="0">
            <a:spAutoFit/>
          </a:bodyPr>
          <a:lstStyle/>
          <a:p>
            <a:pPr marL="285750" lvl="0" indent="-285750">
              <a:lnSpc>
                <a:spcPct val="150000"/>
              </a:lnSpc>
              <a:buClr>
                <a:schemeClr val="dk1"/>
              </a:buClr>
              <a:buSzPts val="1800"/>
              <a:buFont typeface="Arial"/>
              <a:buChar char="•"/>
            </a:pPr>
            <a:r>
              <a:rPr lang="es-AR" sz="1600" b="1" dirty="0">
                <a:solidFill>
                  <a:schemeClr val="dk1"/>
                </a:solidFill>
                <a:latin typeface="Geogrotesque Sharp Wide Lt" pitchFamily="34" charset="0"/>
                <a:ea typeface="Calibri"/>
                <a:cs typeface="Calibri"/>
                <a:sym typeface="Calibri"/>
              </a:rPr>
              <a:t>Promoción Industrial</a:t>
            </a:r>
            <a:endParaRPr lang="es-AR" sz="1600" b="1" dirty="0">
              <a:latin typeface="Geogrotesque Sharp Wide Lt" pitchFamily="34" charset="0"/>
            </a:endParaRPr>
          </a:p>
          <a:p>
            <a:pPr marL="285750" lvl="0" indent="-285750">
              <a:lnSpc>
                <a:spcPct val="150000"/>
              </a:lnSpc>
              <a:buClr>
                <a:schemeClr val="dk1"/>
              </a:buClr>
              <a:buSzPts val="1800"/>
              <a:buFont typeface="Arial"/>
              <a:buChar char="•"/>
            </a:pPr>
            <a:r>
              <a:rPr lang="es-AR" sz="1600" b="1" dirty="0">
                <a:solidFill>
                  <a:schemeClr val="dk1"/>
                </a:solidFill>
                <a:latin typeface="Geogrotesque Sharp Wide Lt" pitchFamily="34" charset="0"/>
                <a:ea typeface="Calibri"/>
                <a:cs typeface="Calibri"/>
                <a:sym typeface="Calibri"/>
              </a:rPr>
              <a:t>Promoción Logística</a:t>
            </a:r>
            <a:endParaRPr lang="es-AR" sz="1600" b="1" dirty="0">
              <a:latin typeface="Geogrotesque Sharp Wide Lt" pitchFamily="34" charset="0"/>
            </a:endParaRPr>
          </a:p>
          <a:p>
            <a:pPr marL="285750" lvl="0" indent="-285750">
              <a:lnSpc>
                <a:spcPct val="150000"/>
              </a:lnSpc>
              <a:buClr>
                <a:schemeClr val="dk1"/>
              </a:buClr>
              <a:buSzPts val="1800"/>
              <a:buFont typeface="Arial"/>
              <a:buChar char="•"/>
            </a:pPr>
            <a:r>
              <a:rPr lang="es-AR" sz="1600" b="1" dirty="0">
                <a:solidFill>
                  <a:schemeClr val="dk1"/>
                </a:solidFill>
                <a:latin typeface="Geogrotesque Sharp Wide Lt" pitchFamily="34" charset="0"/>
                <a:ea typeface="Calibri"/>
                <a:cs typeface="Calibri"/>
                <a:sym typeface="Calibri"/>
              </a:rPr>
              <a:t>Líneas de financiamiento para la construcción de galpones en Parques Industriales</a:t>
            </a:r>
            <a:endParaRPr lang="es-AR" sz="1600" b="1" dirty="0">
              <a:latin typeface="Geogrotesque Sharp Wide Lt" pitchFamily="34" charset="0"/>
            </a:endParaRPr>
          </a:p>
          <a:p>
            <a:pPr marL="285750" lvl="0" indent="-285750">
              <a:lnSpc>
                <a:spcPct val="150000"/>
              </a:lnSpc>
              <a:buClr>
                <a:schemeClr val="dk1"/>
              </a:buClr>
              <a:buSzPts val="1800"/>
              <a:buFont typeface="Arial"/>
              <a:buChar char="•"/>
            </a:pPr>
            <a:r>
              <a:rPr lang="es-AR" sz="1600" b="1" dirty="0">
                <a:solidFill>
                  <a:schemeClr val="dk1"/>
                </a:solidFill>
                <a:latin typeface="Geogrotesque Sharp Wide Lt" pitchFamily="34" charset="0"/>
                <a:ea typeface="Calibri"/>
                <a:cs typeface="Calibri"/>
                <a:sym typeface="Calibri"/>
              </a:rPr>
              <a:t>Red de Centros de Innovación Productiva</a:t>
            </a:r>
            <a:endParaRPr lang="es-AR" sz="1600" b="1" dirty="0">
              <a:latin typeface="Geogrotesque Sharp Wide Lt" pitchFamily="34" charset="0"/>
            </a:endParaRPr>
          </a:p>
        </p:txBody>
      </p:sp>
      <p:sp>
        <p:nvSpPr>
          <p:cNvPr id="3" name="CuadroTexto 2"/>
          <p:cNvSpPr txBox="1"/>
          <p:nvPr/>
        </p:nvSpPr>
        <p:spPr>
          <a:xfrm>
            <a:off x="2139696" y="6208776"/>
            <a:ext cx="911322" cy="1014984"/>
          </a:xfrm>
          <a:prstGeom prst="rect">
            <a:avLst/>
          </a:prstGeom>
          <a:solidFill>
            <a:schemeClr val="bg1"/>
          </a:solidFill>
        </p:spPr>
        <p:txBody>
          <a:bodyPr wrap="square" rtlCol="0">
            <a:spAutoFit/>
          </a:bodyPr>
          <a:lstStyle/>
          <a:p>
            <a:endParaRPr lang="es-AR" dirty="0"/>
          </a:p>
        </p:txBody>
      </p:sp>
    </p:spTree>
    <p:extLst>
      <p:ext uri="{BB962C8B-B14F-4D97-AF65-F5344CB8AC3E}">
        <p14:creationId xmlns:p14="http://schemas.microsoft.com/office/powerpoint/2010/main" val="1342093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461665"/>
          </a:xfrm>
          <a:prstGeom prst="rect">
            <a:avLst/>
          </a:prstGeom>
          <a:noFill/>
        </p:spPr>
        <p:txBody>
          <a:bodyPr wrap="square" rtlCol="0">
            <a:spAutoFit/>
          </a:bodyPr>
          <a:lstStyle/>
          <a:p>
            <a:pPr lvl="0"/>
            <a:r>
              <a:rPr lang="es-AR" sz="2400" b="1" u="sng" dirty="0">
                <a:solidFill>
                  <a:srgbClr val="0070C0"/>
                </a:solidFill>
                <a:latin typeface="Geogrotesque Sharp Wide Bd" panose="020B0000050200080000" pitchFamily="34" charset="0"/>
                <a:ea typeface="Calibri"/>
                <a:cs typeface="Calibri"/>
                <a:sym typeface="Calibri"/>
              </a:rPr>
              <a:t>PROMOCIÓN INDUSTRIAL</a:t>
            </a:r>
          </a:p>
        </p:txBody>
      </p:sp>
      <p:sp>
        <p:nvSpPr>
          <p:cNvPr id="6" name="CuadroTexto 5"/>
          <p:cNvSpPr txBox="1"/>
          <p:nvPr/>
        </p:nvSpPr>
        <p:spPr>
          <a:xfrm rot="16200000">
            <a:off x="-2410889" y="3185031"/>
            <a:ext cx="6741113" cy="1077218"/>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SECRETARÍA DE PARQUES INDUSTRIALES </a:t>
            </a:r>
          </a:p>
        </p:txBody>
      </p:sp>
      <p:sp>
        <p:nvSpPr>
          <p:cNvPr id="8" name="CuadroTexto 7"/>
          <p:cNvSpPr txBox="1"/>
          <p:nvPr/>
        </p:nvSpPr>
        <p:spPr>
          <a:xfrm>
            <a:off x="2462543" y="1644581"/>
            <a:ext cx="7369521" cy="4893647"/>
          </a:xfrm>
          <a:prstGeom prst="rect">
            <a:avLst/>
          </a:prstGeom>
          <a:noFill/>
        </p:spPr>
        <p:txBody>
          <a:bodyPr wrap="square" rtlCol="0">
            <a:spAutoFit/>
          </a:bodyPr>
          <a:lstStyle/>
          <a:p>
            <a:pPr lvl="0">
              <a:lnSpc>
                <a:spcPct val="150000"/>
              </a:lnSpc>
            </a:pPr>
            <a:r>
              <a:rPr lang="es-AR" sz="1600" dirty="0">
                <a:solidFill>
                  <a:schemeClr val="dk1"/>
                </a:solidFill>
                <a:latin typeface="Geogrotesque Sharp Wide Lt" pitchFamily="34" charset="0"/>
                <a:ea typeface="Calibri"/>
                <a:cs typeface="Calibri"/>
                <a:sym typeface="Calibri"/>
              </a:rPr>
              <a:t>Promoción Industrial directa y definitiva para empresas industriales que se radiquen en Parques Industriales aprobados por la Provincia.</a:t>
            </a:r>
          </a:p>
          <a:p>
            <a:pPr marL="285750" lvl="0" indent="-285750">
              <a:lnSpc>
                <a:spcPct val="150000"/>
              </a:lnSpc>
              <a:buClr>
                <a:schemeClr val="dk1"/>
              </a:buClr>
              <a:buSzPts val="1800"/>
              <a:buFont typeface="Arial"/>
              <a:buChar char="•"/>
            </a:pPr>
            <a:r>
              <a:rPr lang="es-AR" sz="1600" dirty="0">
                <a:solidFill>
                  <a:schemeClr val="dk1"/>
                </a:solidFill>
                <a:latin typeface="Geogrotesque Sharp Wide Lt" pitchFamily="34" charset="0"/>
                <a:ea typeface="Calibri"/>
                <a:cs typeface="Calibri"/>
                <a:sym typeface="Calibri"/>
              </a:rPr>
              <a:t>Exención por </a:t>
            </a:r>
            <a:r>
              <a:rPr lang="es-AR" sz="1600" b="1" dirty="0">
                <a:solidFill>
                  <a:schemeClr val="dk1"/>
                </a:solidFill>
                <a:latin typeface="Geogrotesque Sharp Wide Lt" panose="020B0000050200080000" pitchFamily="34" charset="0"/>
                <a:ea typeface="Calibri"/>
                <a:cs typeface="Calibri"/>
                <a:sym typeface="Calibri"/>
              </a:rPr>
              <a:t>15 años del Impuesto sobre Impuesto a los IIBB.</a:t>
            </a:r>
            <a:endParaRPr lang="es-AR" sz="1600" b="1" dirty="0">
              <a:latin typeface="Geogrotesque Sharp Wide Lt" pitchFamily="34" charset="0"/>
            </a:endParaRPr>
          </a:p>
          <a:p>
            <a:pPr marL="285750" lvl="0" indent="-285750">
              <a:lnSpc>
                <a:spcPct val="150000"/>
              </a:lnSpc>
              <a:buClr>
                <a:schemeClr val="dk1"/>
              </a:buClr>
              <a:buSzPts val="1800"/>
              <a:buFont typeface="Arial"/>
              <a:buChar char="•"/>
            </a:pPr>
            <a:r>
              <a:rPr lang="es-AR" sz="1600" dirty="0">
                <a:solidFill>
                  <a:schemeClr val="dk1"/>
                </a:solidFill>
                <a:latin typeface="Geogrotesque Sharp Wide Lt" pitchFamily="34" charset="0"/>
                <a:ea typeface="Calibri"/>
                <a:cs typeface="Calibri"/>
                <a:sym typeface="Calibri"/>
              </a:rPr>
              <a:t>Exención por </a:t>
            </a:r>
            <a:r>
              <a:rPr lang="es-AR" sz="1600" b="1" dirty="0">
                <a:solidFill>
                  <a:schemeClr val="dk1"/>
                </a:solidFill>
                <a:latin typeface="Geogrotesque Sharp Wide Lt" pitchFamily="34" charset="0"/>
                <a:ea typeface="Calibri"/>
                <a:cs typeface="Calibri"/>
                <a:sym typeface="Calibri"/>
              </a:rPr>
              <a:t>15 años al pago del Impuesto de Sellos.</a:t>
            </a:r>
            <a:endParaRPr lang="es-AR" sz="1600" b="1" dirty="0">
              <a:latin typeface="Geogrotesque Sharp Wide Lt" pitchFamily="34" charset="0"/>
            </a:endParaRPr>
          </a:p>
          <a:p>
            <a:pPr marL="285750" lvl="0" indent="-285750">
              <a:lnSpc>
                <a:spcPct val="150000"/>
              </a:lnSpc>
              <a:buClr>
                <a:schemeClr val="dk1"/>
              </a:buClr>
              <a:buSzPts val="1800"/>
              <a:buFont typeface="Arial"/>
              <a:buChar char="•"/>
            </a:pPr>
            <a:r>
              <a:rPr lang="es-AR" sz="1600" dirty="0">
                <a:solidFill>
                  <a:schemeClr val="dk1"/>
                </a:solidFill>
                <a:latin typeface="Geogrotesque Sharp Wide Lt" pitchFamily="34" charset="0"/>
                <a:ea typeface="Calibri"/>
                <a:cs typeface="Calibri"/>
                <a:sym typeface="Calibri"/>
              </a:rPr>
              <a:t>Exención por </a:t>
            </a:r>
            <a:r>
              <a:rPr lang="es-AR" sz="1600" b="1" dirty="0">
                <a:solidFill>
                  <a:schemeClr val="dk1"/>
                </a:solidFill>
                <a:latin typeface="Geogrotesque Sharp Wide Lt" pitchFamily="34" charset="0"/>
                <a:ea typeface="Calibri"/>
                <a:cs typeface="Calibri"/>
                <a:sym typeface="Calibri"/>
              </a:rPr>
              <a:t>15 años al pago del Impuesto Inmobiliario.</a:t>
            </a:r>
            <a:endParaRPr lang="es-AR" sz="1600" b="1" dirty="0">
              <a:latin typeface="Geogrotesque Sharp Wide Lt" pitchFamily="34" charset="0"/>
            </a:endParaRPr>
          </a:p>
          <a:p>
            <a:pPr marL="285750" lvl="0" indent="-285750">
              <a:lnSpc>
                <a:spcPct val="150000"/>
              </a:lnSpc>
              <a:buClr>
                <a:schemeClr val="dk1"/>
              </a:buClr>
              <a:buSzPts val="1800"/>
              <a:buFont typeface="Arial"/>
              <a:buChar char="•"/>
            </a:pPr>
            <a:r>
              <a:rPr lang="es-AR" sz="1600" dirty="0">
                <a:solidFill>
                  <a:schemeClr val="dk1"/>
                </a:solidFill>
                <a:latin typeface="Geogrotesque Sharp Wide Lt" pitchFamily="34" charset="0"/>
                <a:ea typeface="Calibri"/>
                <a:cs typeface="Calibri"/>
                <a:sym typeface="Calibri"/>
              </a:rPr>
              <a:t>Subsidio por </a:t>
            </a:r>
            <a:r>
              <a:rPr lang="es-AR" sz="1600" b="1" dirty="0">
                <a:solidFill>
                  <a:schemeClr val="dk1"/>
                </a:solidFill>
                <a:latin typeface="Geogrotesque Sharp Wide Lt" pitchFamily="34" charset="0"/>
                <a:ea typeface="Calibri"/>
                <a:cs typeface="Calibri"/>
                <a:sym typeface="Calibri"/>
              </a:rPr>
              <a:t>7  años por cada nuevo trabajador </a:t>
            </a:r>
            <a:r>
              <a:rPr lang="es-AR" sz="1600" dirty="0">
                <a:solidFill>
                  <a:schemeClr val="dk1"/>
                </a:solidFill>
                <a:latin typeface="Geogrotesque Sharp Wide Lt" pitchFamily="34" charset="0"/>
                <a:ea typeface="Calibri"/>
                <a:cs typeface="Calibri"/>
                <a:sym typeface="Calibri"/>
              </a:rPr>
              <a:t>que contraten por jornada completa y tiempo indeterminado.</a:t>
            </a:r>
            <a:endParaRPr lang="es-AR" sz="1600" dirty="0">
              <a:latin typeface="Geogrotesque Sharp Wide Lt" pitchFamily="34" charset="0"/>
            </a:endParaRPr>
          </a:p>
          <a:p>
            <a:pPr lvl="0" indent="88900">
              <a:lnSpc>
                <a:spcPct val="150000"/>
              </a:lnSpc>
            </a:pPr>
            <a:r>
              <a:rPr lang="es-AR" sz="1600" dirty="0">
                <a:solidFill>
                  <a:schemeClr val="dk1"/>
                </a:solidFill>
                <a:latin typeface="Geogrotesque Sharp Wide Lt" pitchFamily="34" charset="0"/>
                <a:ea typeface="Calibri"/>
                <a:cs typeface="Calibri"/>
                <a:sym typeface="Calibri"/>
              </a:rPr>
              <a:t>     Si la empresa beneficiaria tuviera perfil exportador, conforme constancia expedida por la Agencia </a:t>
            </a:r>
            <a:r>
              <a:rPr lang="es-AR" sz="1600" dirty="0" err="1">
                <a:solidFill>
                  <a:schemeClr val="dk1"/>
                </a:solidFill>
                <a:latin typeface="Geogrotesque Sharp Wide Lt" pitchFamily="34" charset="0"/>
                <a:ea typeface="Calibri"/>
                <a:cs typeface="Calibri"/>
                <a:sym typeface="Calibri"/>
              </a:rPr>
              <a:t>ProCórdoba</a:t>
            </a:r>
            <a:r>
              <a:rPr lang="es-AR" sz="1600" dirty="0">
                <a:solidFill>
                  <a:schemeClr val="dk1"/>
                </a:solidFill>
                <a:latin typeface="Geogrotesque Sharp Wide Lt" pitchFamily="34" charset="0"/>
                <a:ea typeface="Calibri"/>
                <a:cs typeface="Calibri"/>
                <a:sym typeface="Calibri"/>
              </a:rPr>
              <a:t>, el monto del subsidio será mayor.</a:t>
            </a:r>
          </a:p>
          <a:p>
            <a:pPr marL="265113" lvl="0">
              <a:lnSpc>
                <a:spcPct val="150000"/>
              </a:lnSpc>
            </a:pPr>
            <a:r>
              <a:rPr lang="es-AR" sz="1600" dirty="0">
                <a:solidFill>
                  <a:schemeClr val="dk1"/>
                </a:solidFill>
                <a:latin typeface="Geogrotesque Sharp Wide Lt" pitchFamily="34" charset="0"/>
                <a:ea typeface="Calibri"/>
                <a:cs typeface="Calibri"/>
                <a:sym typeface="Calibri"/>
              </a:rPr>
              <a:t>El subsidio mencionado, se podrá incrementar en hasta un 50%, cuando esa incorporación de personal sea de mujeres; y</a:t>
            </a:r>
          </a:p>
          <a:p>
            <a:pPr marL="285750" lvl="0" indent="-285750">
              <a:lnSpc>
                <a:spcPct val="150000"/>
              </a:lnSpc>
              <a:buClr>
                <a:schemeClr val="dk1"/>
              </a:buClr>
              <a:buSzPts val="1800"/>
              <a:buFont typeface="Arial"/>
              <a:buChar char="•"/>
            </a:pPr>
            <a:r>
              <a:rPr lang="es-AR" sz="1600" dirty="0">
                <a:solidFill>
                  <a:schemeClr val="dk1"/>
                </a:solidFill>
                <a:latin typeface="Geogrotesque Sharp Wide Lt" pitchFamily="34" charset="0"/>
                <a:ea typeface="Calibri"/>
                <a:cs typeface="Calibri"/>
                <a:sym typeface="Calibri"/>
              </a:rPr>
              <a:t>Subsidio por 7 años a los consumos energéticos incrementales -con excepción de las empresas electro- intensivas- </a:t>
            </a:r>
            <a:endParaRPr lang="es-AR" sz="1600" dirty="0">
              <a:latin typeface="Geogrotesque Sharp Wide Lt" pitchFamily="34" charset="0"/>
            </a:endParaRPr>
          </a:p>
        </p:txBody>
      </p:sp>
      <p:sp>
        <p:nvSpPr>
          <p:cNvPr id="3" name="CuadroTexto 2"/>
          <p:cNvSpPr txBox="1"/>
          <p:nvPr/>
        </p:nvSpPr>
        <p:spPr>
          <a:xfrm>
            <a:off x="2106035" y="6357404"/>
            <a:ext cx="911322" cy="1014984"/>
          </a:xfrm>
          <a:prstGeom prst="rect">
            <a:avLst/>
          </a:prstGeom>
          <a:solidFill>
            <a:schemeClr val="bg1"/>
          </a:solidFill>
        </p:spPr>
        <p:txBody>
          <a:bodyPr wrap="square" rtlCol="0">
            <a:spAutoFit/>
          </a:bodyPr>
          <a:lstStyle/>
          <a:p>
            <a:endParaRPr lang="es-AR" dirty="0"/>
          </a:p>
        </p:txBody>
      </p:sp>
    </p:spTree>
    <p:extLst>
      <p:ext uri="{BB962C8B-B14F-4D97-AF65-F5344CB8AC3E}">
        <p14:creationId xmlns:p14="http://schemas.microsoft.com/office/powerpoint/2010/main" val="1570457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461665"/>
          </a:xfrm>
          <a:prstGeom prst="rect">
            <a:avLst/>
          </a:prstGeom>
          <a:noFill/>
        </p:spPr>
        <p:txBody>
          <a:bodyPr wrap="square" rtlCol="0">
            <a:spAutoFit/>
          </a:bodyPr>
          <a:lstStyle/>
          <a:p>
            <a:pPr lvl="0"/>
            <a:r>
              <a:rPr lang="es-AR" sz="2400" b="1" u="sng" dirty="0">
                <a:solidFill>
                  <a:srgbClr val="0070C0"/>
                </a:solidFill>
                <a:latin typeface="Geogrotesque Sharp Wide Bd" panose="020B0000050200080000" pitchFamily="34" charset="0"/>
                <a:ea typeface="Calibri"/>
                <a:cs typeface="Calibri"/>
                <a:sym typeface="Calibri"/>
              </a:rPr>
              <a:t>PROMOCIÓN </a:t>
            </a:r>
            <a:r>
              <a:rPr lang="es-AR" sz="2400" b="1" u="sng" dirty="0" err="1">
                <a:solidFill>
                  <a:srgbClr val="0070C0"/>
                </a:solidFill>
                <a:latin typeface="Geogrotesque Sharp Wide Bd" panose="020B0000050200080000" pitchFamily="34" charset="0"/>
                <a:ea typeface="Calibri"/>
                <a:cs typeface="Calibri"/>
                <a:sym typeface="Calibri"/>
              </a:rPr>
              <a:t>LOGíSTICA</a:t>
            </a:r>
            <a:endParaRPr lang="es-AR" sz="2400" b="1" u="sng" dirty="0">
              <a:solidFill>
                <a:srgbClr val="0070C0"/>
              </a:solidFill>
              <a:latin typeface="Geogrotesque Sharp Wide Bd" panose="020B0000050200080000" pitchFamily="34" charset="0"/>
              <a:ea typeface="Calibri"/>
              <a:cs typeface="Calibri"/>
              <a:sym typeface="Calibri"/>
            </a:endParaRPr>
          </a:p>
        </p:txBody>
      </p:sp>
      <p:sp>
        <p:nvSpPr>
          <p:cNvPr id="6" name="CuadroTexto 5"/>
          <p:cNvSpPr txBox="1"/>
          <p:nvPr/>
        </p:nvSpPr>
        <p:spPr>
          <a:xfrm rot="16200000">
            <a:off x="-2410889" y="3185031"/>
            <a:ext cx="6741113" cy="1077218"/>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SECRETARÍA DE PARQUES INDUSTRIALES </a:t>
            </a:r>
          </a:p>
        </p:txBody>
      </p:sp>
      <p:sp>
        <p:nvSpPr>
          <p:cNvPr id="8" name="CuadroTexto 7"/>
          <p:cNvSpPr txBox="1"/>
          <p:nvPr/>
        </p:nvSpPr>
        <p:spPr>
          <a:xfrm>
            <a:off x="2589289" y="2252461"/>
            <a:ext cx="7369521" cy="3416320"/>
          </a:xfrm>
          <a:prstGeom prst="rect">
            <a:avLst/>
          </a:prstGeom>
          <a:noFill/>
        </p:spPr>
        <p:txBody>
          <a:bodyPr wrap="square" rtlCol="0">
            <a:spAutoFit/>
          </a:bodyPr>
          <a:lstStyle/>
          <a:p>
            <a:pPr lvl="0">
              <a:lnSpc>
                <a:spcPct val="150000"/>
              </a:lnSpc>
            </a:pPr>
            <a:r>
              <a:rPr lang="es-AR" sz="1600" dirty="0">
                <a:solidFill>
                  <a:schemeClr val="dk1"/>
                </a:solidFill>
                <a:latin typeface="Geogrotesque Sharp Wide Lt" panose="020B0000050200080000" pitchFamily="34" charset="0"/>
                <a:ea typeface="Calibri"/>
                <a:cs typeface="Calibri"/>
                <a:sym typeface="Calibri"/>
              </a:rPr>
              <a:t>Las empresas cuya actividad principal sea la prestación de servicios de logística, cuando se radiquen en un parque industrial con aprobación definitiva otorgada por la Provincia de Córdoba, gozarán de los siguientes beneficios adicionales a los previstos precedentemente:</a:t>
            </a:r>
          </a:p>
          <a:p>
            <a:pPr lvl="0">
              <a:lnSpc>
                <a:spcPct val="150000"/>
              </a:lnSpc>
            </a:pPr>
            <a:r>
              <a:rPr lang="es-AR" sz="1600" dirty="0">
                <a:solidFill>
                  <a:schemeClr val="dk1"/>
                </a:solidFill>
                <a:latin typeface="Geogrotesque Sharp Wide Lt" panose="020B0000050200080000" pitchFamily="34" charset="0"/>
                <a:ea typeface="Calibri"/>
                <a:cs typeface="Calibri"/>
                <a:sym typeface="Calibri"/>
              </a:rPr>
              <a:t/>
            </a:r>
            <a:br>
              <a:rPr lang="es-AR" sz="1600" dirty="0">
                <a:solidFill>
                  <a:schemeClr val="dk1"/>
                </a:solidFill>
                <a:latin typeface="Geogrotesque Sharp Wide Lt" panose="020B0000050200080000" pitchFamily="34" charset="0"/>
                <a:ea typeface="Calibri"/>
                <a:cs typeface="Calibri"/>
                <a:sym typeface="Calibri"/>
              </a:rPr>
            </a:br>
            <a:r>
              <a:rPr lang="es-AR" sz="1600" dirty="0">
                <a:solidFill>
                  <a:schemeClr val="dk1"/>
                </a:solidFill>
                <a:latin typeface="Geogrotesque Sharp Wide Lt" panose="020B0000050200080000" pitchFamily="34" charset="0"/>
                <a:ea typeface="Calibri"/>
                <a:cs typeface="Calibri"/>
                <a:sym typeface="Calibri"/>
              </a:rPr>
              <a:t>a) </a:t>
            </a:r>
            <a:r>
              <a:rPr lang="es-AR" sz="1600" b="1" dirty="0">
                <a:solidFill>
                  <a:schemeClr val="dk1"/>
                </a:solidFill>
                <a:latin typeface="Geogrotesque Sharp Wide Lt" panose="020B0000050200080000" pitchFamily="34" charset="0"/>
                <a:ea typeface="Calibri"/>
                <a:cs typeface="Calibri"/>
                <a:sym typeface="Calibri"/>
              </a:rPr>
              <a:t>Exención por cinco (5) años en un ciento por ciento (100%) del Impuesto de Sellos </a:t>
            </a:r>
            <a:r>
              <a:rPr lang="es-AR" sz="1600" dirty="0">
                <a:solidFill>
                  <a:schemeClr val="dk1"/>
                </a:solidFill>
                <a:latin typeface="Geogrotesque Sharp Wide Lt" panose="020B0000050200080000" pitchFamily="34" charset="0"/>
                <a:ea typeface="Calibri"/>
                <a:cs typeface="Calibri"/>
                <a:sym typeface="Calibri"/>
              </a:rPr>
              <a:t>para todos los actos, contratos y/o instrumentos que se celebren con motivo de la ejecución, explotación y/o desarrollo de las actividades económicas citadas dentro del referido parque industrial.</a:t>
            </a:r>
          </a:p>
        </p:txBody>
      </p:sp>
      <p:sp>
        <p:nvSpPr>
          <p:cNvPr id="3" name="CuadroTexto 2"/>
          <p:cNvSpPr txBox="1"/>
          <p:nvPr/>
        </p:nvSpPr>
        <p:spPr>
          <a:xfrm>
            <a:off x="2139696" y="6208776"/>
            <a:ext cx="911322" cy="1014984"/>
          </a:xfrm>
          <a:prstGeom prst="rect">
            <a:avLst/>
          </a:prstGeom>
          <a:solidFill>
            <a:schemeClr val="bg1"/>
          </a:solidFill>
        </p:spPr>
        <p:txBody>
          <a:bodyPr wrap="square" rtlCol="0">
            <a:spAutoFit/>
          </a:bodyPr>
          <a:lstStyle/>
          <a:p>
            <a:endParaRPr lang="es-AR" dirty="0"/>
          </a:p>
        </p:txBody>
      </p:sp>
    </p:spTree>
    <p:extLst>
      <p:ext uri="{BB962C8B-B14F-4D97-AF65-F5344CB8AC3E}">
        <p14:creationId xmlns:p14="http://schemas.microsoft.com/office/powerpoint/2010/main" val="3032559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461665"/>
          </a:xfrm>
          <a:prstGeom prst="rect">
            <a:avLst/>
          </a:prstGeom>
          <a:noFill/>
        </p:spPr>
        <p:txBody>
          <a:bodyPr wrap="square" rtlCol="0">
            <a:spAutoFit/>
          </a:bodyPr>
          <a:lstStyle/>
          <a:p>
            <a:pPr lvl="0"/>
            <a:r>
              <a:rPr lang="es-AR" sz="2400" b="1" u="sng" dirty="0">
                <a:solidFill>
                  <a:srgbClr val="0070C0"/>
                </a:solidFill>
                <a:latin typeface="Geogrotesque Sharp Wide Bd" panose="020B0000050200080000" pitchFamily="34" charset="0"/>
                <a:ea typeface="Calibri"/>
                <a:cs typeface="Calibri"/>
                <a:sym typeface="Calibri"/>
              </a:rPr>
              <a:t>PROMOCIÓN </a:t>
            </a:r>
            <a:r>
              <a:rPr lang="es-AR" sz="2400" b="1" u="sng" dirty="0" err="1">
                <a:solidFill>
                  <a:srgbClr val="0070C0"/>
                </a:solidFill>
                <a:latin typeface="Geogrotesque Sharp Wide Bd" panose="020B0000050200080000" pitchFamily="34" charset="0"/>
                <a:ea typeface="Calibri"/>
                <a:cs typeface="Calibri"/>
                <a:sym typeface="Calibri"/>
              </a:rPr>
              <a:t>LOGíSTICA</a:t>
            </a:r>
            <a:endParaRPr lang="es-AR" sz="2400" b="1" u="sng" dirty="0">
              <a:solidFill>
                <a:srgbClr val="0070C0"/>
              </a:solidFill>
              <a:latin typeface="Geogrotesque Sharp Wide Bd" panose="020B0000050200080000" pitchFamily="34" charset="0"/>
              <a:ea typeface="Calibri"/>
              <a:cs typeface="Calibri"/>
              <a:sym typeface="Calibri"/>
            </a:endParaRPr>
          </a:p>
        </p:txBody>
      </p:sp>
      <p:sp>
        <p:nvSpPr>
          <p:cNvPr id="6" name="CuadroTexto 5"/>
          <p:cNvSpPr txBox="1"/>
          <p:nvPr/>
        </p:nvSpPr>
        <p:spPr>
          <a:xfrm rot="16200000">
            <a:off x="-2410889" y="3185031"/>
            <a:ext cx="6741113" cy="1077218"/>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SECRETARÍA DE PARQUES INDUSTRIALES </a:t>
            </a:r>
          </a:p>
        </p:txBody>
      </p:sp>
      <p:sp>
        <p:nvSpPr>
          <p:cNvPr id="8" name="CuadroTexto 7"/>
          <p:cNvSpPr txBox="1"/>
          <p:nvPr/>
        </p:nvSpPr>
        <p:spPr>
          <a:xfrm>
            <a:off x="2589289" y="2373647"/>
            <a:ext cx="7369521" cy="2308324"/>
          </a:xfrm>
          <a:prstGeom prst="rect">
            <a:avLst/>
          </a:prstGeom>
          <a:noFill/>
        </p:spPr>
        <p:txBody>
          <a:bodyPr wrap="square" rtlCol="0">
            <a:spAutoFit/>
          </a:bodyPr>
          <a:lstStyle/>
          <a:p>
            <a:pPr lvl="0">
              <a:lnSpc>
                <a:spcPct val="150000"/>
              </a:lnSpc>
            </a:pPr>
            <a:r>
              <a:rPr lang="es-AR" sz="1600" dirty="0">
                <a:solidFill>
                  <a:schemeClr val="dk1"/>
                </a:solidFill>
                <a:latin typeface="Geogrotesque Sharp Wide Lt" panose="020B0000050200080000" pitchFamily="34" charset="0"/>
                <a:ea typeface="Calibri"/>
                <a:cs typeface="Calibri"/>
                <a:sym typeface="Calibri"/>
              </a:rPr>
              <a:t>b) </a:t>
            </a:r>
            <a:r>
              <a:rPr lang="es-AR" sz="1600" b="1" dirty="0">
                <a:solidFill>
                  <a:schemeClr val="dk1"/>
                </a:solidFill>
                <a:latin typeface="Geogrotesque Sharp Wide Lt" panose="020B0000050200080000" pitchFamily="34" charset="0"/>
                <a:ea typeface="Calibri"/>
                <a:cs typeface="Calibri"/>
                <a:sym typeface="Calibri"/>
              </a:rPr>
              <a:t>Exención por cinco (5) años en un ciento por ciento (100%) del Impuesto Inmobiliario al/los inmueble/s </a:t>
            </a:r>
            <a:r>
              <a:rPr lang="es-AR" sz="1600" dirty="0">
                <a:solidFill>
                  <a:schemeClr val="dk1"/>
                </a:solidFill>
                <a:latin typeface="Geogrotesque Sharp Wide Lt" panose="020B0000050200080000" pitchFamily="34" charset="0"/>
                <a:ea typeface="Calibri"/>
                <a:cs typeface="Calibri"/>
                <a:sym typeface="Calibri"/>
              </a:rPr>
              <a:t>destinado/s y/o afectado/s a la explotación de manera exclusiva a las actividades económicas citadas dentro del referido parque industrial, sean de propiedad del beneficiario o se encuentren bajo sucesión, uso, locación, comodato o tenencia con contratos o convenios a su nombre que así lo acrediten.</a:t>
            </a:r>
          </a:p>
        </p:txBody>
      </p:sp>
      <p:sp>
        <p:nvSpPr>
          <p:cNvPr id="3" name="CuadroTexto 2"/>
          <p:cNvSpPr txBox="1"/>
          <p:nvPr/>
        </p:nvSpPr>
        <p:spPr>
          <a:xfrm>
            <a:off x="2139696" y="6208776"/>
            <a:ext cx="911322" cy="1014984"/>
          </a:xfrm>
          <a:prstGeom prst="rect">
            <a:avLst/>
          </a:prstGeom>
          <a:solidFill>
            <a:schemeClr val="bg1"/>
          </a:solidFill>
        </p:spPr>
        <p:txBody>
          <a:bodyPr wrap="square" rtlCol="0">
            <a:spAutoFit/>
          </a:bodyPr>
          <a:lstStyle/>
          <a:p>
            <a:endParaRPr lang="es-AR" dirty="0"/>
          </a:p>
        </p:txBody>
      </p:sp>
    </p:spTree>
    <p:extLst>
      <p:ext uri="{BB962C8B-B14F-4D97-AF65-F5344CB8AC3E}">
        <p14:creationId xmlns:p14="http://schemas.microsoft.com/office/powerpoint/2010/main" val="597838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461665"/>
          </a:xfrm>
          <a:prstGeom prst="rect">
            <a:avLst/>
          </a:prstGeom>
          <a:noFill/>
        </p:spPr>
        <p:txBody>
          <a:bodyPr wrap="square" rtlCol="0">
            <a:spAutoFit/>
          </a:bodyPr>
          <a:lstStyle/>
          <a:p>
            <a:pPr lvl="0"/>
            <a:r>
              <a:rPr lang="es-AR" sz="2400" b="1" u="sng" dirty="0">
                <a:solidFill>
                  <a:srgbClr val="0070C0"/>
                </a:solidFill>
                <a:latin typeface="Geogrotesque Sharp Wide Bd" panose="020B0000050200080000" pitchFamily="34" charset="0"/>
                <a:ea typeface="Calibri"/>
                <a:cs typeface="Calibri"/>
                <a:sym typeface="Calibri"/>
              </a:rPr>
              <a:t>LINEAS DE FINANCIAMIENTO </a:t>
            </a:r>
          </a:p>
        </p:txBody>
      </p:sp>
      <p:sp>
        <p:nvSpPr>
          <p:cNvPr id="6" name="CuadroTexto 5"/>
          <p:cNvSpPr txBox="1"/>
          <p:nvPr/>
        </p:nvSpPr>
        <p:spPr>
          <a:xfrm rot="16200000">
            <a:off x="-2410889" y="3185031"/>
            <a:ext cx="6741113" cy="1077218"/>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SECRETARÍA DE PARQUES INDUSTRIALES </a:t>
            </a:r>
          </a:p>
        </p:txBody>
      </p:sp>
      <p:sp>
        <p:nvSpPr>
          <p:cNvPr id="8" name="CuadroTexto 7"/>
          <p:cNvSpPr txBox="1"/>
          <p:nvPr/>
        </p:nvSpPr>
        <p:spPr>
          <a:xfrm>
            <a:off x="2595357" y="1704887"/>
            <a:ext cx="7369521" cy="3293209"/>
          </a:xfrm>
          <a:prstGeom prst="rect">
            <a:avLst/>
          </a:prstGeom>
          <a:noFill/>
        </p:spPr>
        <p:txBody>
          <a:bodyPr wrap="square" rtlCol="0">
            <a:spAutoFit/>
          </a:bodyPr>
          <a:lstStyle/>
          <a:p>
            <a:pPr lvl="0"/>
            <a:r>
              <a:rPr lang="es-AR" sz="1600" b="1" u="sng" dirty="0">
                <a:solidFill>
                  <a:schemeClr val="dk1"/>
                </a:solidFill>
                <a:latin typeface="Geogrotesque Sharp Wide SmBd" panose="020B0000050200080000" pitchFamily="34" charset="0"/>
                <a:ea typeface="Calibri"/>
                <a:cs typeface="Calibri"/>
                <a:sym typeface="Calibri"/>
              </a:rPr>
              <a:t>a. BANCOR</a:t>
            </a:r>
            <a:endParaRPr lang="es-AR" sz="1600" b="1" dirty="0">
              <a:solidFill>
                <a:schemeClr val="dk1"/>
              </a:solidFill>
              <a:latin typeface="Geogrotesque Sharp Wide SmBd" panose="020B0000050200080000" pitchFamily="34" charset="0"/>
              <a:ea typeface="Calibri"/>
              <a:cs typeface="Calibri"/>
              <a:sym typeface="Calibri"/>
            </a:endParaRPr>
          </a:p>
          <a:p>
            <a:pPr lvl="0">
              <a:lnSpc>
                <a:spcPct val="150000"/>
              </a:lnSpc>
            </a:pPr>
            <a:r>
              <a:rPr lang="es-AR" sz="1600" b="1" dirty="0">
                <a:solidFill>
                  <a:schemeClr val="dk1"/>
                </a:solidFill>
                <a:latin typeface="Geogrotesque Sharp Wide Lt" panose="020B0000050200080000" pitchFamily="34" charset="0"/>
                <a:ea typeface="Calibri"/>
                <a:cs typeface="Calibri"/>
                <a:sym typeface="Calibri"/>
              </a:rPr>
              <a:t>Beneficiarios: </a:t>
            </a:r>
            <a:r>
              <a:rPr lang="es-AR" sz="1600" dirty="0">
                <a:solidFill>
                  <a:schemeClr val="dk1"/>
                </a:solidFill>
                <a:latin typeface="Geogrotesque Sharp Wide Lt" panose="020B0000050200080000" pitchFamily="34" charset="0"/>
                <a:ea typeface="Calibri"/>
                <a:cs typeface="Calibri"/>
                <a:sym typeface="Calibri"/>
              </a:rPr>
              <a:t>empresas radicadas o a radicarse en Parques Industriales, orientadas a mejorar su capacidad productiva. </a:t>
            </a:r>
          </a:p>
          <a:p>
            <a:pPr lvl="0">
              <a:lnSpc>
                <a:spcPct val="150000"/>
              </a:lnSpc>
            </a:pPr>
            <a:r>
              <a:rPr lang="es-AR" sz="1600" b="1" dirty="0">
                <a:solidFill>
                  <a:schemeClr val="dk1"/>
                </a:solidFill>
                <a:latin typeface="Geogrotesque Sharp Wide Lt" panose="020B0000050200080000" pitchFamily="34" charset="0"/>
                <a:ea typeface="Calibri"/>
                <a:cs typeface="Calibri"/>
                <a:sym typeface="Calibri"/>
              </a:rPr>
              <a:t>Destino:</a:t>
            </a:r>
          </a:p>
          <a:p>
            <a:pPr marL="457200" lvl="0" indent="-342900">
              <a:lnSpc>
                <a:spcPct val="150000"/>
              </a:lnSpc>
              <a:buClr>
                <a:schemeClr val="dk1"/>
              </a:buClr>
              <a:buSzPts val="1800"/>
              <a:buFont typeface="Calibri"/>
              <a:buChar char="●"/>
            </a:pPr>
            <a:r>
              <a:rPr lang="es-AR" sz="1600" b="1" dirty="0">
                <a:solidFill>
                  <a:schemeClr val="dk1"/>
                </a:solidFill>
                <a:latin typeface="Geogrotesque Sharp Wide Lt" panose="020B0000050200080000" pitchFamily="34" charset="0"/>
                <a:ea typeface="Calibri"/>
                <a:cs typeface="Calibri"/>
                <a:sym typeface="Calibri"/>
              </a:rPr>
              <a:t>Galpones sustentables con aval del INTI.</a:t>
            </a:r>
            <a:endParaRPr lang="es-AR" sz="1600" dirty="0">
              <a:latin typeface="Geogrotesque Sharp Wide Lt" panose="020B0000050200080000" pitchFamily="34" charset="0"/>
            </a:endParaRPr>
          </a:p>
          <a:p>
            <a:pPr marL="457200" lvl="0" indent="-342900">
              <a:lnSpc>
                <a:spcPct val="150000"/>
              </a:lnSpc>
              <a:buClr>
                <a:schemeClr val="dk1"/>
              </a:buClr>
              <a:buSzPts val="1800"/>
              <a:buFont typeface="Calibri"/>
              <a:buChar char="●"/>
            </a:pPr>
            <a:r>
              <a:rPr lang="es-AR" sz="1600" b="1" dirty="0">
                <a:solidFill>
                  <a:schemeClr val="dk1"/>
                </a:solidFill>
                <a:latin typeface="Geogrotesque Sharp Wide Lt" panose="020B0000050200080000" pitchFamily="34" charset="0"/>
                <a:ea typeface="Calibri"/>
                <a:cs typeface="Calibri"/>
                <a:sym typeface="Calibri"/>
              </a:rPr>
              <a:t>Nuevas tecnologías: </a:t>
            </a:r>
            <a:r>
              <a:rPr lang="es-AR" sz="1600" dirty="0">
                <a:solidFill>
                  <a:schemeClr val="dk1"/>
                </a:solidFill>
                <a:latin typeface="Geogrotesque Sharp Wide Lt" panose="020B0000050200080000" pitchFamily="34" charset="0"/>
                <a:ea typeface="Calibri"/>
                <a:cs typeface="Calibri"/>
                <a:sym typeface="Calibri"/>
              </a:rPr>
              <a:t>inteligencia artificial, inteligencia industrial, robótica y automatismos.</a:t>
            </a:r>
            <a:endParaRPr lang="es-AR" sz="1600" dirty="0">
              <a:latin typeface="Geogrotesque Sharp Wide Lt" panose="020B0000050200080000" pitchFamily="34" charset="0"/>
            </a:endParaRPr>
          </a:p>
          <a:p>
            <a:pPr marL="457200" lvl="0" indent="-342900">
              <a:lnSpc>
                <a:spcPct val="150000"/>
              </a:lnSpc>
              <a:buClr>
                <a:schemeClr val="dk1"/>
              </a:buClr>
              <a:buSzPts val="1800"/>
              <a:buFont typeface="Calibri"/>
              <a:buChar char="●"/>
            </a:pPr>
            <a:r>
              <a:rPr lang="es-AR" sz="1600" b="1" dirty="0">
                <a:solidFill>
                  <a:schemeClr val="dk1"/>
                </a:solidFill>
                <a:latin typeface="Geogrotesque Sharp Wide Lt" panose="020B0000050200080000" pitchFamily="34" charset="0"/>
                <a:ea typeface="Calibri"/>
                <a:cs typeface="Calibri"/>
                <a:sym typeface="Calibri"/>
              </a:rPr>
              <a:t>Proyectos sustentables: </a:t>
            </a:r>
            <a:r>
              <a:rPr lang="es-AR" sz="1600" dirty="0">
                <a:solidFill>
                  <a:schemeClr val="dk1"/>
                </a:solidFill>
                <a:latin typeface="Geogrotesque Sharp Wide Lt" panose="020B0000050200080000" pitchFamily="34" charset="0"/>
                <a:ea typeface="Calibri"/>
                <a:cs typeface="Calibri"/>
                <a:sym typeface="Calibri"/>
              </a:rPr>
              <a:t>energía solar, iluminación LED.</a:t>
            </a:r>
            <a:endParaRPr lang="es-AR" sz="1600" dirty="0">
              <a:latin typeface="Geogrotesque Sharp Wide Lt" panose="020B0000050200080000" pitchFamily="34" charset="0"/>
            </a:endParaRPr>
          </a:p>
          <a:p>
            <a:pPr marL="457200" lvl="0" indent="-342900">
              <a:lnSpc>
                <a:spcPct val="150000"/>
              </a:lnSpc>
              <a:buClr>
                <a:schemeClr val="dk1"/>
              </a:buClr>
              <a:buSzPts val="1800"/>
              <a:buFont typeface="Calibri"/>
              <a:buChar char="●"/>
            </a:pPr>
            <a:r>
              <a:rPr lang="es-AR" sz="1600" b="1" dirty="0">
                <a:solidFill>
                  <a:schemeClr val="dk1"/>
                </a:solidFill>
                <a:latin typeface="Geogrotesque Sharp Wide Lt" panose="020B0000050200080000" pitchFamily="34" charset="0"/>
                <a:ea typeface="Calibri"/>
                <a:cs typeface="Calibri"/>
                <a:sym typeface="Calibri"/>
              </a:rPr>
              <a:t>Obras externas e internas de gas.</a:t>
            </a:r>
          </a:p>
        </p:txBody>
      </p:sp>
      <p:sp>
        <p:nvSpPr>
          <p:cNvPr id="3" name="CuadroTexto 2"/>
          <p:cNvSpPr txBox="1"/>
          <p:nvPr/>
        </p:nvSpPr>
        <p:spPr>
          <a:xfrm>
            <a:off x="2139696" y="6208776"/>
            <a:ext cx="911322" cy="1014984"/>
          </a:xfrm>
          <a:prstGeom prst="rect">
            <a:avLst/>
          </a:prstGeom>
          <a:solidFill>
            <a:schemeClr val="bg1"/>
          </a:solidFill>
        </p:spPr>
        <p:txBody>
          <a:bodyPr wrap="square" rtlCol="0">
            <a:spAutoFit/>
          </a:bodyPr>
          <a:lstStyle/>
          <a:p>
            <a:endParaRPr lang="es-AR" dirty="0"/>
          </a:p>
        </p:txBody>
      </p:sp>
      <p:sp>
        <p:nvSpPr>
          <p:cNvPr id="7" name="CuadroTexto 7"/>
          <p:cNvSpPr txBox="1"/>
          <p:nvPr/>
        </p:nvSpPr>
        <p:spPr>
          <a:xfrm>
            <a:off x="2671214" y="4993846"/>
            <a:ext cx="6309836" cy="1938992"/>
          </a:xfrm>
          <a:prstGeom prst="rect">
            <a:avLst/>
          </a:prstGeom>
          <a:noFill/>
        </p:spPr>
        <p:txBody>
          <a:bodyPr wrap="square" rtlCol="0">
            <a:spAutoFit/>
          </a:bodyPr>
          <a:lstStyle/>
          <a:p>
            <a:pPr lvl="0">
              <a:lnSpc>
                <a:spcPct val="150000"/>
              </a:lnSpc>
            </a:pPr>
            <a:r>
              <a:rPr lang="es-AR" sz="1600" dirty="0">
                <a:solidFill>
                  <a:schemeClr val="dk1"/>
                </a:solidFill>
                <a:latin typeface="Geogrotesque Sharp Wide Lt" panose="020B0000050200080000" pitchFamily="34" charset="0"/>
                <a:ea typeface="Calibri"/>
                <a:cs typeface="Calibri"/>
                <a:sym typeface="Calibri"/>
              </a:rPr>
              <a:t>Plazo máximo de cancelación: hasta 48 meses, con hasta 12 meses de gracia para el pago del capital.</a:t>
            </a:r>
          </a:p>
          <a:p>
            <a:pPr lvl="0">
              <a:lnSpc>
                <a:spcPct val="150000"/>
              </a:lnSpc>
            </a:pPr>
            <a:r>
              <a:rPr lang="es-AR" sz="1600" dirty="0">
                <a:solidFill>
                  <a:schemeClr val="dk1"/>
                </a:solidFill>
                <a:latin typeface="Geogrotesque Sharp Wide Lt" panose="020B0000050200080000" pitchFamily="34" charset="0"/>
                <a:ea typeface="Calibri"/>
                <a:cs typeface="Calibri"/>
                <a:sym typeface="Calibri"/>
              </a:rPr>
              <a:t>Tasa (TNA): desde el 24% al hasta el 35%.</a:t>
            </a:r>
          </a:p>
          <a:p>
            <a:pPr lvl="0">
              <a:lnSpc>
                <a:spcPct val="150000"/>
              </a:lnSpc>
            </a:pPr>
            <a:r>
              <a:rPr lang="es-AR" sz="1600" dirty="0">
                <a:solidFill>
                  <a:schemeClr val="dk1"/>
                </a:solidFill>
                <a:latin typeface="Geogrotesque Sharp Wide Lt" panose="020B0000050200080000" pitchFamily="34" charset="0"/>
                <a:ea typeface="Calibri"/>
                <a:cs typeface="Calibri"/>
                <a:sym typeface="Calibri"/>
              </a:rPr>
              <a:t>Monto máximo prestable: hasta el 100% del valor del proyecto o bien a adquirir (IVA incluido). Según calificación crediticia.</a:t>
            </a:r>
          </a:p>
        </p:txBody>
      </p:sp>
    </p:spTree>
    <p:extLst>
      <p:ext uri="{BB962C8B-B14F-4D97-AF65-F5344CB8AC3E}">
        <p14:creationId xmlns:p14="http://schemas.microsoft.com/office/powerpoint/2010/main" val="3933785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461665"/>
          </a:xfrm>
          <a:prstGeom prst="rect">
            <a:avLst/>
          </a:prstGeom>
          <a:noFill/>
        </p:spPr>
        <p:txBody>
          <a:bodyPr wrap="square" rtlCol="0">
            <a:spAutoFit/>
          </a:bodyPr>
          <a:lstStyle/>
          <a:p>
            <a:pPr lvl="0"/>
            <a:r>
              <a:rPr lang="es-AR" sz="2400" b="1" u="sng" dirty="0">
                <a:solidFill>
                  <a:srgbClr val="0070C0"/>
                </a:solidFill>
                <a:latin typeface="Geogrotesque Sharp Wide Bd" panose="020B0000050200080000" pitchFamily="34" charset="0"/>
                <a:ea typeface="Calibri"/>
                <a:cs typeface="Calibri"/>
                <a:sym typeface="Calibri"/>
              </a:rPr>
              <a:t>LINEAS DE FINANCIAMIENTO </a:t>
            </a:r>
          </a:p>
        </p:txBody>
      </p:sp>
      <p:sp>
        <p:nvSpPr>
          <p:cNvPr id="6" name="CuadroTexto 5"/>
          <p:cNvSpPr txBox="1"/>
          <p:nvPr/>
        </p:nvSpPr>
        <p:spPr>
          <a:xfrm rot="16200000">
            <a:off x="-2410889" y="3185031"/>
            <a:ext cx="6741113" cy="1077218"/>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SECRETARÍA DE PARQUES INDUSTRIALES </a:t>
            </a:r>
          </a:p>
        </p:txBody>
      </p:sp>
      <p:sp>
        <p:nvSpPr>
          <p:cNvPr id="8" name="CuadroTexto 7"/>
          <p:cNvSpPr txBox="1"/>
          <p:nvPr/>
        </p:nvSpPr>
        <p:spPr>
          <a:xfrm>
            <a:off x="2589291" y="1892174"/>
            <a:ext cx="7369521" cy="1815882"/>
          </a:xfrm>
          <a:prstGeom prst="rect">
            <a:avLst/>
          </a:prstGeom>
          <a:noFill/>
        </p:spPr>
        <p:txBody>
          <a:bodyPr wrap="square" rtlCol="0">
            <a:spAutoFit/>
          </a:bodyPr>
          <a:lstStyle/>
          <a:p>
            <a:pPr lvl="0"/>
            <a:r>
              <a:rPr lang="es-AR" sz="1600" b="1" u="sng" dirty="0">
                <a:solidFill>
                  <a:schemeClr val="dk1"/>
                </a:solidFill>
                <a:latin typeface="Geogrotesque Sharp Wide SmBd" panose="020B0000050200080000" pitchFamily="34" charset="0"/>
                <a:ea typeface="Calibri"/>
                <a:cs typeface="Calibri"/>
                <a:sym typeface="Calibri"/>
              </a:rPr>
              <a:t>SANTANDER RIO</a:t>
            </a:r>
            <a:endParaRPr lang="es-AR" sz="1600" dirty="0">
              <a:latin typeface="Geogrotesque Sharp Wide SmBd" panose="020B0000050200080000" pitchFamily="34" charset="0"/>
            </a:endParaRPr>
          </a:p>
          <a:p>
            <a:pPr lvl="0"/>
            <a:endParaRPr lang="es-AR" sz="1600" dirty="0">
              <a:solidFill>
                <a:schemeClr val="dk1"/>
              </a:solidFill>
              <a:latin typeface="Geogrotesque Sharp Wide Lt" panose="020B0000050200080000" pitchFamily="34" charset="0"/>
              <a:ea typeface="Calibri"/>
              <a:cs typeface="Calibri"/>
              <a:sym typeface="Calibri"/>
            </a:endParaRPr>
          </a:p>
          <a:p>
            <a:pPr marL="285750" lvl="0" indent="-285750">
              <a:buClr>
                <a:schemeClr val="dk1"/>
              </a:buClr>
              <a:buSzPts val="1800"/>
              <a:buFont typeface="Arial"/>
              <a:buChar char="•"/>
            </a:pPr>
            <a:r>
              <a:rPr lang="es-AR" sz="1600" b="1" dirty="0">
                <a:solidFill>
                  <a:schemeClr val="dk1"/>
                </a:solidFill>
                <a:latin typeface="Geogrotesque Sharp Wide Lt" panose="020B0000050200080000" pitchFamily="34" charset="0"/>
                <a:ea typeface="Calibri"/>
                <a:cs typeface="Calibri"/>
                <a:sym typeface="Calibri"/>
              </a:rPr>
              <a:t>Galpones sustentables.</a:t>
            </a:r>
            <a:endParaRPr lang="es-AR" sz="1600" dirty="0">
              <a:latin typeface="Geogrotesque Sharp Wide Lt" panose="020B0000050200080000" pitchFamily="34" charset="0"/>
            </a:endParaRPr>
          </a:p>
          <a:p>
            <a:pPr lvl="0"/>
            <a:r>
              <a:rPr lang="es-AR" sz="1600" dirty="0">
                <a:solidFill>
                  <a:schemeClr val="dk1"/>
                </a:solidFill>
                <a:latin typeface="Geogrotesque Sharp Wide Lt" panose="020B0000050200080000" pitchFamily="34" charset="0"/>
                <a:ea typeface="Calibri"/>
                <a:cs typeface="Calibri"/>
                <a:sym typeface="Calibri"/>
              </a:rPr>
              <a:t/>
            </a:r>
            <a:br>
              <a:rPr lang="es-AR" sz="1600" dirty="0">
                <a:solidFill>
                  <a:schemeClr val="dk1"/>
                </a:solidFill>
                <a:latin typeface="Geogrotesque Sharp Wide Lt" panose="020B0000050200080000" pitchFamily="34" charset="0"/>
                <a:ea typeface="Calibri"/>
                <a:cs typeface="Calibri"/>
                <a:sym typeface="Calibri"/>
              </a:rPr>
            </a:br>
            <a:r>
              <a:rPr lang="es-AR" sz="1600" dirty="0">
                <a:solidFill>
                  <a:schemeClr val="dk1"/>
                </a:solidFill>
                <a:latin typeface="Geogrotesque Sharp Wide Lt" panose="020B0000050200080000" pitchFamily="34" charset="0"/>
                <a:ea typeface="Calibri"/>
                <a:cs typeface="Calibri"/>
                <a:sym typeface="Calibri"/>
              </a:rPr>
              <a:t>Plazo máximo de cancelación: hasta 48 meses, período de gracia de capital 6 meses.</a:t>
            </a:r>
          </a:p>
          <a:p>
            <a:pPr lvl="0"/>
            <a:r>
              <a:rPr lang="es-AR" sz="1600" dirty="0">
                <a:solidFill>
                  <a:schemeClr val="dk1"/>
                </a:solidFill>
                <a:latin typeface="Geogrotesque Sharp Wide Lt" panose="020B0000050200080000" pitchFamily="34" charset="0"/>
                <a:ea typeface="Calibri"/>
                <a:cs typeface="Calibri"/>
                <a:sym typeface="Calibri"/>
              </a:rPr>
              <a:t>Tasa (TNA): 31,5%.</a:t>
            </a:r>
          </a:p>
        </p:txBody>
      </p:sp>
      <p:sp>
        <p:nvSpPr>
          <p:cNvPr id="3" name="CuadroTexto 2"/>
          <p:cNvSpPr txBox="1"/>
          <p:nvPr/>
        </p:nvSpPr>
        <p:spPr>
          <a:xfrm>
            <a:off x="2139696" y="6208776"/>
            <a:ext cx="911322" cy="1014984"/>
          </a:xfrm>
          <a:prstGeom prst="rect">
            <a:avLst/>
          </a:prstGeom>
          <a:solidFill>
            <a:schemeClr val="bg1"/>
          </a:solidFill>
        </p:spPr>
        <p:txBody>
          <a:bodyPr wrap="square" rtlCol="0">
            <a:spAutoFit/>
          </a:bodyPr>
          <a:lstStyle/>
          <a:p>
            <a:endParaRPr lang="es-AR" dirty="0"/>
          </a:p>
        </p:txBody>
      </p:sp>
    </p:spTree>
    <p:extLst>
      <p:ext uri="{BB962C8B-B14F-4D97-AF65-F5344CB8AC3E}">
        <p14:creationId xmlns:p14="http://schemas.microsoft.com/office/powerpoint/2010/main" val="3605705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830997"/>
          </a:xfrm>
          <a:prstGeom prst="rect">
            <a:avLst/>
          </a:prstGeom>
          <a:noFill/>
        </p:spPr>
        <p:txBody>
          <a:bodyPr wrap="square" rtlCol="0">
            <a:spAutoFit/>
          </a:bodyPr>
          <a:lstStyle/>
          <a:p>
            <a:r>
              <a:rPr lang="es-AR" sz="2400" b="1" u="sng" dirty="0">
                <a:solidFill>
                  <a:srgbClr val="0070C0"/>
                </a:solidFill>
                <a:latin typeface="Geogrotesque Sharp Wide Bd" panose="020B0000050200080000" pitchFamily="34" charset="0"/>
                <a:ea typeface="Calibri"/>
                <a:cs typeface="Calibri"/>
                <a:sym typeface="Calibri"/>
              </a:rPr>
              <a:t>RED DE CENTROS DE INNOVACIÓN PRODUCTIVA</a:t>
            </a:r>
          </a:p>
        </p:txBody>
      </p:sp>
      <p:sp>
        <p:nvSpPr>
          <p:cNvPr id="6" name="CuadroTexto 5"/>
          <p:cNvSpPr txBox="1"/>
          <p:nvPr/>
        </p:nvSpPr>
        <p:spPr>
          <a:xfrm rot="16200000">
            <a:off x="-2410889" y="3185031"/>
            <a:ext cx="6741113" cy="1077218"/>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SECRETARÍA DE PARQUES INDUSTRIALES </a:t>
            </a:r>
          </a:p>
        </p:txBody>
      </p:sp>
      <p:sp>
        <p:nvSpPr>
          <p:cNvPr id="8" name="CuadroTexto 7"/>
          <p:cNvSpPr txBox="1"/>
          <p:nvPr/>
        </p:nvSpPr>
        <p:spPr>
          <a:xfrm>
            <a:off x="2589291" y="1892174"/>
            <a:ext cx="7369521" cy="4278094"/>
          </a:xfrm>
          <a:prstGeom prst="rect">
            <a:avLst/>
          </a:prstGeom>
          <a:noFill/>
        </p:spPr>
        <p:txBody>
          <a:bodyPr wrap="square" rtlCol="0">
            <a:spAutoFit/>
          </a:bodyPr>
          <a:lstStyle/>
          <a:p>
            <a:pPr lvl="0"/>
            <a:endParaRPr lang="es-AR" sz="1600" dirty="0">
              <a:solidFill>
                <a:schemeClr val="dk1"/>
              </a:solidFill>
              <a:latin typeface="Geogrotesque Sharp Wide Lt" panose="020B0000050200080000" pitchFamily="34" charset="0"/>
              <a:ea typeface="Calibri"/>
              <a:cs typeface="Calibri"/>
              <a:sym typeface="Calibri"/>
            </a:endParaRPr>
          </a:p>
          <a:p>
            <a:pPr lvl="0"/>
            <a:r>
              <a:rPr lang="es-AR" sz="1600" dirty="0" err="1">
                <a:solidFill>
                  <a:schemeClr val="dk1"/>
                </a:solidFill>
                <a:latin typeface="Geogrotesque Sharp Wide Lt" panose="020B0000050200080000" pitchFamily="34" charset="0"/>
                <a:ea typeface="Calibri"/>
                <a:cs typeface="Calibri"/>
                <a:sym typeface="Calibri"/>
              </a:rPr>
              <a:t>ANRs</a:t>
            </a:r>
            <a:r>
              <a:rPr lang="es-AR" sz="1600" dirty="0">
                <a:solidFill>
                  <a:schemeClr val="dk1"/>
                </a:solidFill>
                <a:latin typeface="Geogrotesque Sharp Wide Lt" panose="020B0000050200080000" pitchFamily="34" charset="0"/>
                <a:ea typeface="Calibri"/>
                <a:cs typeface="Calibri"/>
                <a:sym typeface="Calibri"/>
              </a:rPr>
              <a:t> para la construcción o re funcionalización de infraestructura existente. La adhesión a la Red permite el acceso a programas para el desarrollo de capital humano en el ámbito de los Parques Industriales de Córdoba, así como también dinamizar la adaptación de las industrias locales al paradigma 4.0 en sus procesos productivos, implementación de nuevas tecnologías y del modelo de innovación, el acceso a buenas prácticas ambientales.</a:t>
            </a:r>
          </a:p>
          <a:p>
            <a:pPr lvl="0"/>
            <a:endParaRPr lang="es-AR" sz="1600" dirty="0">
              <a:solidFill>
                <a:schemeClr val="dk1"/>
              </a:solidFill>
              <a:latin typeface="Geogrotesque Sharp Wide Lt" panose="020B0000050200080000" pitchFamily="34" charset="0"/>
              <a:ea typeface="Calibri"/>
              <a:cs typeface="Calibri"/>
              <a:sym typeface="Calibri"/>
            </a:endParaRPr>
          </a:p>
          <a:p>
            <a:pPr lvl="0"/>
            <a:r>
              <a:rPr lang="es-AR" sz="1600" dirty="0">
                <a:solidFill>
                  <a:schemeClr val="dk1"/>
                </a:solidFill>
                <a:latin typeface="Geogrotesque Sharp Wide Lt" panose="020B0000050200080000" pitchFamily="34" charset="0"/>
                <a:ea typeface="Calibri"/>
                <a:cs typeface="Calibri"/>
                <a:sym typeface="Calibri"/>
              </a:rPr>
              <a:t>Esto implica:</a:t>
            </a:r>
          </a:p>
          <a:p>
            <a:pPr lvl="0"/>
            <a:endParaRPr lang="es-AR" sz="1600" dirty="0">
              <a:solidFill>
                <a:schemeClr val="dk1"/>
              </a:solidFill>
              <a:latin typeface="Geogrotesque Sharp Wide Lt" panose="020B0000050200080000" pitchFamily="34" charset="0"/>
              <a:ea typeface="Calibri"/>
              <a:cs typeface="Calibri"/>
              <a:sym typeface="Calibri"/>
            </a:endParaRPr>
          </a:p>
          <a:p>
            <a:pPr marL="285750" lvl="0" indent="-285750">
              <a:buClr>
                <a:schemeClr val="dk1"/>
              </a:buClr>
              <a:buSzPts val="1800"/>
              <a:buFont typeface="Arial"/>
              <a:buChar char="•"/>
            </a:pPr>
            <a:r>
              <a:rPr lang="es-AR" sz="1600" dirty="0">
                <a:solidFill>
                  <a:schemeClr val="dk1"/>
                </a:solidFill>
                <a:latin typeface="Geogrotesque Sharp Wide Lt" panose="020B0000050200080000" pitchFamily="34" charset="0"/>
                <a:ea typeface="Calibri"/>
                <a:cs typeface="Calibri"/>
                <a:sym typeface="Calibri"/>
              </a:rPr>
              <a:t>Becas en diplomaturas y cursos de posgrados dictados por Universidades reconocidas.</a:t>
            </a:r>
            <a:endParaRPr lang="es-AR" sz="1600" dirty="0">
              <a:latin typeface="Geogrotesque Sharp Wide Lt" panose="020B0000050200080000" pitchFamily="34" charset="0"/>
            </a:endParaRPr>
          </a:p>
          <a:p>
            <a:pPr marL="285750" lvl="0" indent="-285750">
              <a:buClr>
                <a:schemeClr val="dk1"/>
              </a:buClr>
              <a:buSzPts val="1800"/>
              <a:buFont typeface="Arial"/>
              <a:buChar char="•"/>
            </a:pPr>
            <a:r>
              <a:rPr lang="es-AR" sz="1600" dirty="0">
                <a:solidFill>
                  <a:schemeClr val="dk1"/>
                </a:solidFill>
                <a:latin typeface="Geogrotesque Sharp Wide Lt" panose="020B0000050200080000" pitchFamily="34" charset="0"/>
                <a:ea typeface="Calibri"/>
                <a:cs typeface="Calibri"/>
                <a:sym typeface="Calibri"/>
              </a:rPr>
              <a:t>Capacitaciones</a:t>
            </a:r>
            <a:endParaRPr lang="es-AR" sz="1600" dirty="0">
              <a:latin typeface="Geogrotesque Sharp Wide Lt" panose="020B0000050200080000" pitchFamily="34" charset="0"/>
            </a:endParaRPr>
          </a:p>
          <a:p>
            <a:pPr marL="285750" lvl="0" indent="-285750">
              <a:buClr>
                <a:schemeClr val="dk1"/>
              </a:buClr>
              <a:buSzPts val="1800"/>
              <a:buFont typeface="Arial"/>
              <a:buChar char="•"/>
            </a:pPr>
            <a:r>
              <a:rPr lang="es-AR" sz="1600" dirty="0">
                <a:solidFill>
                  <a:schemeClr val="dk1"/>
                </a:solidFill>
                <a:latin typeface="Geogrotesque Sharp Wide Lt" panose="020B0000050200080000" pitchFamily="34" charset="0"/>
                <a:ea typeface="Calibri"/>
                <a:cs typeface="Calibri"/>
                <a:sym typeface="Calibri"/>
              </a:rPr>
              <a:t>Cursos a requerimiento de cada parque o industria.</a:t>
            </a:r>
            <a:endParaRPr lang="es-AR" sz="1600" dirty="0">
              <a:latin typeface="Geogrotesque Sharp Wide Lt" panose="020B0000050200080000" pitchFamily="34" charset="0"/>
            </a:endParaRPr>
          </a:p>
          <a:p>
            <a:pPr marL="285750" lvl="0" indent="-285750">
              <a:buClr>
                <a:schemeClr val="dk1"/>
              </a:buClr>
              <a:buSzPts val="1800"/>
              <a:buFont typeface="Arial"/>
              <a:buChar char="•"/>
            </a:pPr>
            <a:r>
              <a:rPr lang="es-AR" sz="1600" dirty="0">
                <a:solidFill>
                  <a:schemeClr val="dk1"/>
                </a:solidFill>
                <a:latin typeface="Geogrotesque Sharp Wide Lt" panose="020B0000050200080000" pitchFamily="34" charset="0"/>
                <a:ea typeface="Calibri"/>
                <a:cs typeface="Calibri"/>
                <a:sym typeface="Calibri"/>
              </a:rPr>
              <a:t>Gestoría ambiental</a:t>
            </a:r>
            <a:endParaRPr lang="es-AR" sz="1600" dirty="0">
              <a:latin typeface="Geogrotesque Sharp Wide Lt" panose="020B0000050200080000" pitchFamily="34" charset="0"/>
            </a:endParaRPr>
          </a:p>
          <a:p>
            <a:pPr marL="285750" lvl="0" indent="-285750">
              <a:buClr>
                <a:schemeClr val="dk1"/>
              </a:buClr>
              <a:buSzPts val="1800"/>
              <a:buFont typeface="Arial"/>
              <a:buChar char="•"/>
            </a:pPr>
            <a:r>
              <a:rPr lang="es-AR" sz="1600" dirty="0">
                <a:solidFill>
                  <a:schemeClr val="dk1"/>
                </a:solidFill>
                <a:latin typeface="Geogrotesque Sharp Wide Lt" panose="020B0000050200080000" pitchFamily="34" charset="0"/>
                <a:ea typeface="Calibri"/>
                <a:cs typeface="Calibri"/>
                <a:sym typeface="Calibri"/>
              </a:rPr>
              <a:t>Programas de eficiencia energética</a:t>
            </a:r>
            <a:endParaRPr lang="es-AR" sz="1600" dirty="0">
              <a:latin typeface="Geogrotesque Sharp Wide Lt" panose="020B0000050200080000" pitchFamily="34" charset="0"/>
            </a:endParaRPr>
          </a:p>
        </p:txBody>
      </p:sp>
      <p:sp>
        <p:nvSpPr>
          <p:cNvPr id="3" name="CuadroTexto 2"/>
          <p:cNvSpPr txBox="1"/>
          <p:nvPr/>
        </p:nvSpPr>
        <p:spPr>
          <a:xfrm>
            <a:off x="2139696" y="6208776"/>
            <a:ext cx="911322" cy="1014984"/>
          </a:xfrm>
          <a:prstGeom prst="rect">
            <a:avLst/>
          </a:prstGeom>
          <a:solidFill>
            <a:schemeClr val="bg1"/>
          </a:solidFill>
        </p:spPr>
        <p:txBody>
          <a:bodyPr wrap="square" rtlCol="0">
            <a:spAutoFit/>
          </a:bodyPr>
          <a:lstStyle/>
          <a:p>
            <a:endParaRPr lang="es-AR" dirty="0"/>
          </a:p>
        </p:txBody>
      </p:sp>
    </p:spTree>
    <p:extLst>
      <p:ext uri="{BB962C8B-B14F-4D97-AF65-F5344CB8AC3E}">
        <p14:creationId xmlns:p14="http://schemas.microsoft.com/office/powerpoint/2010/main" val="2745929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1200329"/>
          </a:xfrm>
          <a:prstGeom prst="rect">
            <a:avLst/>
          </a:prstGeom>
          <a:noFill/>
        </p:spPr>
        <p:txBody>
          <a:bodyPr wrap="square" rtlCol="0">
            <a:spAutoFit/>
          </a:bodyPr>
          <a:lstStyle/>
          <a:p>
            <a:pPr lvl="0"/>
            <a:endParaRPr lang="es-AR" sz="2400" b="1" u="sng" dirty="0">
              <a:solidFill>
                <a:srgbClr val="0070C0"/>
              </a:solidFill>
              <a:latin typeface="Geogrotesque Sharp Wide Bd" panose="020B0000050200080000" pitchFamily="34" charset="0"/>
              <a:ea typeface="Calibri"/>
              <a:cs typeface="Calibri"/>
              <a:sym typeface="Calibri"/>
            </a:endParaRPr>
          </a:p>
          <a:p>
            <a:pPr lvl="0"/>
            <a:r>
              <a:rPr lang="es-AR" sz="2400" b="1" u="sng" dirty="0">
                <a:solidFill>
                  <a:srgbClr val="0070C0"/>
                </a:solidFill>
                <a:latin typeface="Geogrotesque Sharp Wide Bd" panose="020B0000050200080000" pitchFamily="34" charset="0"/>
                <a:ea typeface="Calibri"/>
                <a:cs typeface="Calibri"/>
                <a:sym typeface="Calibri"/>
              </a:rPr>
              <a:t>PROGRAMA FOMENTO AL EMPLEO INDUSTRIAL</a:t>
            </a:r>
            <a:endParaRPr lang="es-AR" dirty="0">
              <a:latin typeface="Geogrotesque Sharp Wide SmBd" panose="020B0000050200080000" pitchFamily="34" charset="0"/>
              <a:ea typeface="Calibri"/>
              <a:cs typeface="Calibri"/>
              <a:sym typeface="Calibri"/>
            </a:endParaRPr>
          </a:p>
        </p:txBody>
      </p:sp>
      <p:sp>
        <p:nvSpPr>
          <p:cNvPr id="6" name="CuadroTexto 5"/>
          <p:cNvSpPr txBox="1"/>
          <p:nvPr/>
        </p:nvSpPr>
        <p:spPr>
          <a:xfrm rot="16200000">
            <a:off x="-2410889" y="3431252"/>
            <a:ext cx="6741113" cy="584775"/>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SECRETARÍA DE INDUSTRIA</a:t>
            </a:r>
          </a:p>
        </p:txBody>
      </p:sp>
      <p:sp>
        <p:nvSpPr>
          <p:cNvPr id="8" name="CuadroTexto 7"/>
          <p:cNvSpPr txBox="1"/>
          <p:nvPr/>
        </p:nvSpPr>
        <p:spPr>
          <a:xfrm>
            <a:off x="2589291" y="2982844"/>
            <a:ext cx="7369521" cy="1938992"/>
          </a:xfrm>
          <a:prstGeom prst="rect">
            <a:avLst/>
          </a:prstGeom>
          <a:noFill/>
        </p:spPr>
        <p:txBody>
          <a:bodyPr wrap="square" rtlCol="0">
            <a:spAutoFit/>
          </a:bodyPr>
          <a:lstStyle/>
          <a:p>
            <a:pPr lvl="0">
              <a:lnSpc>
                <a:spcPct val="150000"/>
              </a:lnSpc>
            </a:pPr>
            <a:r>
              <a:rPr lang="es-AR" sz="1600" dirty="0">
                <a:solidFill>
                  <a:schemeClr val="dk1"/>
                </a:solidFill>
                <a:latin typeface="Geogrotesque Sharp Wide Lt" panose="020B0000050200080000" pitchFamily="34" charset="0"/>
                <a:ea typeface="Calibri"/>
                <a:cs typeface="Calibri"/>
                <a:sym typeface="Calibri"/>
              </a:rPr>
              <a:t>Tiene por objeto promover la inserción laboral de trabajadores y trabajadoras en las micro, pequeñas y medianas empresas de la Provincia de Córdoba, mediante un subsidio mensual por el plazo de doce (12) meses. </a:t>
            </a:r>
          </a:p>
          <a:p>
            <a:pPr lvl="0">
              <a:lnSpc>
                <a:spcPct val="150000"/>
              </a:lnSpc>
            </a:pPr>
            <a:r>
              <a:rPr lang="es-AR" sz="1600" b="1" dirty="0">
                <a:solidFill>
                  <a:schemeClr val="dk1"/>
                </a:solidFill>
                <a:latin typeface="Geogrotesque Sharp Wide Lt" panose="020B0000050200080000" pitchFamily="34" charset="0"/>
                <a:ea typeface="Calibri"/>
                <a:cs typeface="Calibri"/>
                <a:sym typeface="Calibri"/>
              </a:rPr>
              <a:t>Ventanilla permanente.</a:t>
            </a:r>
          </a:p>
        </p:txBody>
      </p:sp>
      <p:sp>
        <p:nvSpPr>
          <p:cNvPr id="7" name="CuadroTexto 6"/>
          <p:cNvSpPr txBox="1"/>
          <p:nvPr/>
        </p:nvSpPr>
        <p:spPr>
          <a:xfrm>
            <a:off x="3051018" y="6355533"/>
            <a:ext cx="4599160" cy="984885"/>
          </a:xfrm>
          <a:prstGeom prst="rect">
            <a:avLst/>
          </a:prstGeom>
          <a:noFill/>
        </p:spPr>
        <p:txBody>
          <a:bodyPr wrap="square" rtlCol="0">
            <a:spAutoFit/>
          </a:bodyPr>
          <a:lstStyle/>
          <a:p>
            <a:r>
              <a:rPr lang="es-ES" sz="1600" dirty="0">
                <a:latin typeface="Geogrotesque Sharp Wide Bd" panose="020B0000050200080000" pitchFamily="34" charset="0"/>
              </a:rPr>
              <a:t>Contacto:</a:t>
            </a:r>
          </a:p>
          <a:p>
            <a:pPr lvl="0"/>
            <a:r>
              <a:rPr lang="fr-FR" sz="1400" dirty="0">
                <a:solidFill>
                  <a:schemeClr val="dk1"/>
                </a:solidFill>
                <a:latin typeface="Geogrotesque Sharp Wide SmBd" panose="020B0000050200080000" pitchFamily="34" charset="0"/>
                <a:ea typeface="Calibri"/>
                <a:cs typeface="Calibri"/>
                <a:sym typeface="Calibri"/>
              </a:rPr>
              <a:t>Teléfono fijo: 351-4342479 int. 250 </a:t>
            </a:r>
          </a:p>
          <a:p>
            <a:pPr lvl="0"/>
            <a:r>
              <a:rPr lang="fr-FR" sz="1400" dirty="0">
                <a:solidFill>
                  <a:schemeClr val="dk1"/>
                </a:solidFill>
                <a:latin typeface="Geogrotesque Sharp Wide SmBd" panose="020B0000050200080000" pitchFamily="34" charset="0"/>
                <a:ea typeface="Calibri"/>
                <a:cs typeface="Calibri"/>
                <a:sym typeface="Calibri"/>
              </a:rPr>
              <a:t>Celular: 351 2373629 </a:t>
            </a:r>
          </a:p>
          <a:p>
            <a:pPr lvl="0"/>
            <a:r>
              <a:rPr lang="fr-FR" sz="1400" dirty="0">
                <a:solidFill>
                  <a:schemeClr val="dk1"/>
                </a:solidFill>
                <a:latin typeface="Geogrotesque Sharp Wide SmBd" panose="020B0000050200080000" pitchFamily="34" charset="0"/>
                <a:ea typeface="Calibri"/>
                <a:cs typeface="Calibri"/>
                <a:sym typeface="Calibri"/>
              </a:rPr>
              <a:t>Mail</a:t>
            </a:r>
            <a:r>
              <a:rPr lang="fr-FR" sz="1400" b="1" dirty="0">
                <a:solidFill>
                  <a:schemeClr val="dk1"/>
                </a:solidFill>
                <a:latin typeface="Geogrotesque Sharp Wide SmBd" panose="020B0000050200080000" pitchFamily="34" charset="0"/>
                <a:ea typeface="Calibri"/>
                <a:cs typeface="Calibri"/>
                <a:sym typeface="Calibri"/>
              </a:rPr>
              <a:t>: </a:t>
            </a:r>
            <a:r>
              <a:rPr lang="fr-FR" sz="1400" b="1" u="sng" dirty="0">
                <a:solidFill>
                  <a:schemeClr val="dk1"/>
                </a:solidFill>
                <a:latin typeface="Geogrotesque Sharp Wide SmBd" panose="020B0000050200080000" pitchFamily="34" charset="0"/>
                <a:ea typeface="Calibri"/>
                <a:cs typeface="Calibri"/>
                <a:sym typeface="Calibri"/>
              </a:rPr>
              <a:t>fomento.empleoindustrial@cba.gov.ar</a:t>
            </a:r>
            <a:endParaRPr lang="fr-FR" sz="1400" dirty="0">
              <a:solidFill>
                <a:schemeClr val="dk1"/>
              </a:solidFill>
              <a:latin typeface="Geogrotesque Sharp Wide SmBd" panose="020B0000050200080000" pitchFamily="34" charset="0"/>
              <a:ea typeface="Calibri"/>
              <a:cs typeface="Calibri"/>
              <a:sym typeface="Calibri"/>
            </a:endParaRPr>
          </a:p>
        </p:txBody>
      </p:sp>
    </p:spTree>
    <p:extLst>
      <p:ext uri="{BB962C8B-B14F-4D97-AF65-F5344CB8AC3E}">
        <p14:creationId xmlns:p14="http://schemas.microsoft.com/office/powerpoint/2010/main" val="1718266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461665"/>
          </a:xfrm>
          <a:prstGeom prst="rect">
            <a:avLst/>
          </a:prstGeom>
          <a:noFill/>
        </p:spPr>
        <p:txBody>
          <a:bodyPr wrap="square" rtlCol="0">
            <a:spAutoFit/>
          </a:bodyPr>
          <a:lstStyle/>
          <a:p>
            <a:pPr lvl="0"/>
            <a:r>
              <a:rPr lang="es-AR" sz="2400" b="1" u="sng" dirty="0">
                <a:solidFill>
                  <a:srgbClr val="0070C0"/>
                </a:solidFill>
                <a:latin typeface="Geogrotesque Sharp Wide Bd" panose="020B0000050200080000" pitchFamily="34" charset="0"/>
                <a:ea typeface="Calibri"/>
                <a:cs typeface="Calibri"/>
                <a:sym typeface="Calibri"/>
              </a:rPr>
              <a:t>MI PRIMERA CERTIFICACIÓN</a:t>
            </a:r>
            <a:endParaRPr lang="es-AR" b="1" u="sng" dirty="0">
              <a:solidFill>
                <a:srgbClr val="0070C0"/>
              </a:solidFill>
              <a:latin typeface="Geogrotesque Sharp Wide SmBd" panose="020B0000050200080000" pitchFamily="34" charset="0"/>
              <a:ea typeface="Calibri"/>
              <a:cs typeface="Calibri"/>
              <a:sym typeface="Calibri"/>
            </a:endParaRPr>
          </a:p>
        </p:txBody>
      </p:sp>
      <p:sp>
        <p:nvSpPr>
          <p:cNvPr id="6" name="CuadroTexto 5"/>
          <p:cNvSpPr txBox="1"/>
          <p:nvPr/>
        </p:nvSpPr>
        <p:spPr>
          <a:xfrm rot="16200000">
            <a:off x="-2410889" y="3431252"/>
            <a:ext cx="6741113" cy="584775"/>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SECRETARÍA DE INDUSTRIA</a:t>
            </a:r>
          </a:p>
        </p:txBody>
      </p:sp>
      <p:sp>
        <p:nvSpPr>
          <p:cNvPr id="8" name="CuadroTexto 7"/>
          <p:cNvSpPr txBox="1"/>
          <p:nvPr/>
        </p:nvSpPr>
        <p:spPr>
          <a:xfrm>
            <a:off x="2589291" y="1892174"/>
            <a:ext cx="7369521" cy="2308324"/>
          </a:xfrm>
          <a:prstGeom prst="rect">
            <a:avLst/>
          </a:prstGeom>
          <a:noFill/>
        </p:spPr>
        <p:txBody>
          <a:bodyPr wrap="square" rtlCol="0">
            <a:spAutoFit/>
          </a:bodyPr>
          <a:lstStyle/>
          <a:p>
            <a:pPr lvl="0">
              <a:lnSpc>
                <a:spcPct val="150000"/>
              </a:lnSpc>
            </a:pPr>
            <a:r>
              <a:rPr lang="es-AR" sz="1600" dirty="0">
                <a:solidFill>
                  <a:schemeClr val="dk1"/>
                </a:solidFill>
                <a:latin typeface="Geogrotesque Sharp Wide Lt" panose="020B0000050200080000" pitchFamily="34" charset="0"/>
                <a:ea typeface="Calibri"/>
                <a:cs typeface="Calibri"/>
                <a:sym typeface="Calibri"/>
              </a:rPr>
              <a:t>ANR de hasta $ 2.100.000 en concepto de gastos en consultoría y certificación, con el objetivo fomentar el acceso por primera vez a las normas de calidad para las Pymes industriales, mejorar la competitividad, aumentar la eficiencia, mejorar el aprovechamiento de recursos y disminuir sus costos. </a:t>
            </a:r>
          </a:p>
          <a:p>
            <a:pPr lvl="0">
              <a:lnSpc>
                <a:spcPct val="150000"/>
              </a:lnSpc>
            </a:pPr>
            <a:r>
              <a:rPr lang="es-ES" sz="1600" b="1" dirty="0">
                <a:solidFill>
                  <a:schemeClr val="dk1"/>
                </a:solidFill>
                <a:latin typeface="Geogrotesque Sharp Wide Lt" pitchFamily="34" charset="0"/>
                <a:ea typeface="Calibri"/>
                <a:cs typeface="Calibri"/>
                <a:sym typeface="Calibri"/>
              </a:rPr>
              <a:t>Convocatoria abierta del 11 de marzo al 22 de abril</a:t>
            </a:r>
          </a:p>
        </p:txBody>
      </p:sp>
      <p:sp>
        <p:nvSpPr>
          <p:cNvPr id="7" name="CuadroTexto 6"/>
          <p:cNvSpPr txBox="1"/>
          <p:nvPr/>
        </p:nvSpPr>
        <p:spPr>
          <a:xfrm>
            <a:off x="3046430" y="6143055"/>
            <a:ext cx="4599160" cy="984885"/>
          </a:xfrm>
          <a:prstGeom prst="rect">
            <a:avLst/>
          </a:prstGeom>
          <a:noFill/>
        </p:spPr>
        <p:txBody>
          <a:bodyPr wrap="square" rtlCol="0">
            <a:spAutoFit/>
          </a:bodyPr>
          <a:lstStyle/>
          <a:p>
            <a:r>
              <a:rPr lang="es-ES" sz="1600" dirty="0">
                <a:latin typeface="Geogrotesque Sharp Wide Bd" panose="020B0000050200080000" pitchFamily="34" charset="0"/>
              </a:rPr>
              <a:t>Contacto:</a:t>
            </a:r>
          </a:p>
          <a:p>
            <a:pPr lvl="0"/>
            <a:r>
              <a:rPr lang="fr-FR" sz="1400" dirty="0">
                <a:solidFill>
                  <a:schemeClr val="dk1"/>
                </a:solidFill>
                <a:latin typeface="Geogrotesque Sharp Wide SmBd" panose="020B0000050200080000" pitchFamily="34" charset="0"/>
                <a:ea typeface="Calibri"/>
                <a:cs typeface="Calibri"/>
                <a:sym typeface="Calibri"/>
              </a:rPr>
              <a:t>T.E.: 351 4342479 int. 319</a:t>
            </a:r>
          </a:p>
          <a:p>
            <a:pPr lvl="0"/>
            <a:r>
              <a:rPr lang="fr-FR" sz="1400" dirty="0">
                <a:solidFill>
                  <a:schemeClr val="dk1"/>
                </a:solidFill>
                <a:latin typeface="Geogrotesque Sharp Wide SmBd" panose="020B0000050200080000" pitchFamily="34" charset="0"/>
                <a:ea typeface="Calibri"/>
                <a:cs typeface="Calibri"/>
                <a:sym typeface="Calibri"/>
              </a:rPr>
              <a:t>Celular: 351 2373629 </a:t>
            </a:r>
          </a:p>
          <a:p>
            <a:pPr lvl="0"/>
            <a:r>
              <a:rPr lang="fr-FR" sz="1400" dirty="0">
                <a:solidFill>
                  <a:schemeClr val="dk1"/>
                </a:solidFill>
                <a:latin typeface="Geogrotesque Sharp Wide SmBd" panose="020B0000050200080000" pitchFamily="34" charset="0"/>
                <a:ea typeface="Calibri"/>
                <a:cs typeface="Calibri"/>
                <a:sym typeface="Calibri"/>
              </a:rPr>
              <a:t>Correo: miprimeracertificacion@cba.gov.ar </a:t>
            </a:r>
          </a:p>
        </p:txBody>
      </p:sp>
    </p:spTree>
    <p:extLst>
      <p:ext uri="{BB962C8B-B14F-4D97-AF65-F5344CB8AC3E}">
        <p14:creationId xmlns:p14="http://schemas.microsoft.com/office/powerpoint/2010/main" val="1691330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830997"/>
          </a:xfrm>
          <a:prstGeom prst="rect">
            <a:avLst/>
          </a:prstGeom>
          <a:noFill/>
        </p:spPr>
        <p:txBody>
          <a:bodyPr wrap="square" rtlCol="0">
            <a:spAutoFit/>
          </a:bodyPr>
          <a:lstStyle/>
          <a:p>
            <a:pPr lvl="0"/>
            <a:r>
              <a:rPr lang="es-AR" sz="2400" b="1" u="sng" dirty="0">
                <a:solidFill>
                  <a:srgbClr val="0070C0"/>
                </a:solidFill>
                <a:latin typeface="Geogrotesque Sharp Wide Bd" panose="020B0000050200080000" pitchFamily="34" charset="0"/>
                <a:ea typeface="Calibri"/>
                <a:cs typeface="Calibri"/>
                <a:sym typeface="Calibri"/>
              </a:rPr>
              <a:t>PROGRAMA DE INSERCIÓN LABORAL (PIL) </a:t>
            </a:r>
          </a:p>
          <a:p>
            <a:pPr lvl="0"/>
            <a:r>
              <a:rPr lang="es-AR" sz="2400" b="1" u="sng" dirty="0">
                <a:solidFill>
                  <a:srgbClr val="0070C0"/>
                </a:solidFill>
                <a:latin typeface="Geogrotesque Sharp Wide Bd" panose="020B0000050200080000" pitchFamily="34" charset="0"/>
                <a:ea typeface="Calibri"/>
                <a:cs typeface="Calibri"/>
                <a:sym typeface="Calibri"/>
              </a:rPr>
              <a:t>EN NUEVAS TECNOLOGÍAS</a:t>
            </a:r>
          </a:p>
        </p:txBody>
      </p:sp>
      <p:sp>
        <p:nvSpPr>
          <p:cNvPr id="3" name="CuadroTexto 2"/>
          <p:cNvSpPr txBox="1"/>
          <p:nvPr/>
        </p:nvSpPr>
        <p:spPr>
          <a:xfrm>
            <a:off x="2589291" y="1892174"/>
            <a:ext cx="7369521" cy="3785652"/>
          </a:xfrm>
          <a:prstGeom prst="rect">
            <a:avLst/>
          </a:prstGeom>
          <a:noFill/>
        </p:spPr>
        <p:txBody>
          <a:bodyPr wrap="square" rtlCol="0">
            <a:spAutoFit/>
          </a:bodyPr>
          <a:lstStyle/>
          <a:p>
            <a:pPr lvl="0"/>
            <a:r>
              <a:rPr lang="es-AR" sz="1600" dirty="0">
                <a:solidFill>
                  <a:schemeClr val="dk1"/>
                </a:solidFill>
                <a:latin typeface="Geogrotesque Sharp Wide Lt" panose="020B0000050200080000" pitchFamily="34" charset="0"/>
                <a:ea typeface="Calibri"/>
                <a:cs typeface="Calibri"/>
                <a:sym typeface="Calibri"/>
              </a:rPr>
              <a:t>El Programa busca incorporar personas en nuevos puestos de trabajo, como </a:t>
            </a:r>
            <a:r>
              <a:rPr lang="es-AR" sz="1600" b="1" dirty="0">
                <a:solidFill>
                  <a:schemeClr val="dk1"/>
                </a:solidFill>
                <a:latin typeface="Geogrotesque Sharp Wide Lt" panose="020B0000050200080000" pitchFamily="34" charset="0"/>
                <a:ea typeface="Calibri"/>
                <a:cs typeface="Calibri"/>
                <a:sym typeface="Calibri"/>
              </a:rPr>
              <a:t>desarrolladores Full </a:t>
            </a:r>
            <a:r>
              <a:rPr lang="es-AR" sz="1600" b="1" dirty="0" err="1">
                <a:solidFill>
                  <a:schemeClr val="dk1"/>
                </a:solidFill>
                <a:latin typeface="Geogrotesque Sharp Wide Lt" panose="020B0000050200080000" pitchFamily="34" charset="0"/>
                <a:ea typeface="Calibri"/>
                <a:cs typeface="Calibri"/>
                <a:sym typeface="Calibri"/>
              </a:rPr>
              <a:t>Stack</a:t>
            </a:r>
            <a:r>
              <a:rPr lang="es-AR" sz="1600" b="1" dirty="0">
                <a:solidFill>
                  <a:schemeClr val="dk1"/>
                </a:solidFill>
                <a:latin typeface="Geogrotesque Sharp Wide Lt" panose="020B0000050200080000" pitchFamily="34" charset="0"/>
                <a:ea typeface="Calibri"/>
                <a:cs typeface="Calibri"/>
                <a:sym typeface="Calibri"/>
              </a:rPr>
              <a:t> junior .NET, Full </a:t>
            </a:r>
            <a:r>
              <a:rPr lang="es-AR" sz="1600" b="1" dirty="0" err="1">
                <a:solidFill>
                  <a:schemeClr val="dk1"/>
                </a:solidFill>
                <a:latin typeface="Geogrotesque Sharp Wide Lt" panose="020B0000050200080000" pitchFamily="34" charset="0"/>
                <a:ea typeface="Calibri"/>
                <a:cs typeface="Calibri"/>
                <a:sym typeface="Calibri"/>
              </a:rPr>
              <a:t>Stack</a:t>
            </a:r>
            <a:r>
              <a:rPr lang="es-AR" sz="1600" b="1" dirty="0">
                <a:solidFill>
                  <a:schemeClr val="dk1"/>
                </a:solidFill>
                <a:latin typeface="Geogrotesque Sharp Wide Lt" panose="020B0000050200080000" pitchFamily="34" charset="0"/>
                <a:ea typeface="Calibri"/>
                <a:cs typeface="Calibri"/>
                <a:sym typeface="Calibri"/>
              </a:rPr>
              <a:t> junior Python, </a:t>
            </a:r>
            <a:r>
              <a:rPr lang="es-AR" sz="1600" b="1" dirty="0" err="1">
                <a:solidFill>
                  <a:schemeClr val="dk1"/>
                </a:solidFill>
                <a:latin typeface="Geogrotesque Sharp Wide Lt" panose="020B0000050200080000" pitchFamily="34" charset="0"/>
                <a:ea typeface="Calibri"/>
                <a:cs typeface="Calibri"/>
                <a:sym typeface="Calibri"/>
              </a:rPr>
              <a:t>Testing</a:t>
            </a:r>
            <a:r>
              <a:rPr lang="es-AR" sz="1600" b="1" dirty="0">
                <a:solidFill>
                  <a:schemeClr val="dk1"/>
                </a:solidFill>
                <a:latin typeface="Geogrotesque Sharp Wide Lt" panose="020B0000050200080000" pitchFamily="34" charset="0"/>
                <a:ea typeface="Calibri"/>
                <a:cs typeface="Calibri"/>
                <a:sym typeface="Calibri"/>
              </a:rPr>
              <a:t> – QA, y otros perfiles que se determinen</a:t>
            </a:r>
            <a:r>
              <a:rPr lang="es-AR" sz="1600" dirty="0">
                <a:solidFill>
                  <a:schemeClr val="dk1"/>
                </a:solidFill>
                <a:latin typeface="Geogrotesque Sharp Wide Lt" panose="020B0000050200080000" pitchFamily="34" charset="0"/>
                <a:ea typeface="Calibri"/>
                <a:cs typeface="Calibri"/>
                <a:sym typeface="Calibri"/>
              </a:rPr>
              <a:t>, para insertarse laboralmente en el sector tecnológico.</a:t>
            </a:r>
          </a:p>
          <a:p>
            <a:pPr lvl="0"/>
            <a:endParaRPr lang="es-AR" sz="1600" dirty="0">
              <a:solidFill>
                <a:schemeClr val="dk1"/>
              </a:solidFill>
              <a:latin typeface="Geogrotesque Sharp Wide Lt" panose="020B0000050200080000" pitchFamily="34" charset="0"/>
              <a:ea typeface="Calibri"/>
              <a:cs typeface="Calibri"/>
              <a:sym typeface="Calibri"/>
            </a:endParaRPr>
          </a:p>
          <a:p>
            <a:pPr lvl="0"/>
            <a:r>
              <a:rPr lang="es-AR" sz="1600" b="1" dirty="0">
                <a:solidFill>
                  <a:schemeClr val="dk1"/>
                </a:solidFill>
                <a:latin typeface="Geogrotesque Sharp Wide Lt" panose="020B0000050200080000" pitchFamily="34" charset="0"/>
                <a:ea typeface="Calibri"/>
                <a:cs typeface="Calibri"/>
                <a:sym typeface="Calibri"/>
              </a:rPr>
              <a:t>Destinatarios: </a:t>
            </a:r>
            <a:r>
              <a:rPr lang="es-AR" sz="1600" dirty="0">
                <a:solidFill>
                  <a:schemeClr val="dk1"/>
                </a:solidFill>
                <a:latin typeface="Geogrotesque Sharp Wide Lt" panose="020B0000050200080000" pitchFamily="34" charset="0"/>
                <a:ea typeface="Calibri"/>
                <a:cs typeface="Calibri"/>
                <a:sym typeface="Calibri"/>
              </a:rPr>
              <a:t>personas sin límite de edad,  con secundario completo conocimientos digitales, con domicilio en la Provincia de Córdoba.</a:t>
            </a:r>
          </a:p>
          <a:p>
            <a:pPr lvl="0"/>
            <a:endParaRPr lang="es-AR" sz="1600" dirty="0">
              <a:solidFill>
                <a:schemeClr val="dk1"/>
              </a:solidFill>
              <a:latin typeface="Geogrotesque Sharp Wide Lt" panose="020B0000050200080000" pitchFamily="34" charset="0"/>
              <a:ea typeface="Calibri"/>
              <a:cs typeface="Calibri"/>
              <a:sym typeface="Calibri"/>
            </a:endParaRPr>
          </a:p>
          <a:p>
            <a:pPr lvl="0"/>
            <a:r>
              <a:rPr lang="es-AR" sz="1600" b="1" dirty="0">
                <a:solidFill>
                  <a:schemeClr val="dk1"/>
                </a:solidFill>
                <a:latin typeface="Geogrotesque Sharp Wide Lt" panose="020B0000050200080000" pitchFamily="34" charset="0"/>
                <a:ea typeface="Calibri"/>
                <a:cs typeface="Calibri"/>
                <a:sym typeface="Calibri"/>
              </a:rPr>
              <a:t>Beneficio: </a:t>
            </a:r>
            <a:r>
              <a:rPr lang="es-AR" sz="1600" dirty="0">
                <a:solidFill>
                  <a:schemeClr val="dk1"/>
                </a:solidFill>
                <a:latin typeface="Geogrotesque Sharp Wide Lt" panose="020B0000050200080000" pitchFamily="34" charset="0"/>
                <a:ea typeface="Calibri"/>
                <a:cs typeface="Calibri"/>
                <a:sym typeface="Calibri"/>
              </a:rPr>
              <a:t>recibirán una </a:t>
            </a:r>
            <a:r>
              <a:rPr lang="es-AR" sz="1600" b="1" dirty="0">
                <a:solidFill>
                  <a:schemeClr val="dk1"/>
                </a:solidFill>
                <a:latin typeface="Geogrotesque Sharp Wide Lt" panose="020B0000050200080000" pitchFamily="34" charset="0"/>
                <a:ea typeface="Calibri"/>
                <a:cs typeface="Calibri"/>
                <a:sym typeface="Calibri"/>
              </a:rPr>
              <a:t>asignación estímulo</a:t>
            </a:r>
            <a:r>
              <a:rPr lang="es-AR" sz="1600" dirty="0">
                <a:solidFill>
                  <a:schemeClr val="dk1"/>
                </a:solidFill>
                <a:latin typeface="Geogrotesque Sharp Wide Lt" panose="020B0000050200080000" pitchFamily="34" charset="0"/>
                <a:ea typeface="Calibri"/>
                <a:cs typeface="Calibri"/>
                <a:sym typeface="Calibri"/>
              </a:rPr>
              <a:t> y participarán de </a:t>
            </a:r>
            <a:r>
              <a:rPr lang="es-AR" sz="1600" b="1" dirty="0">
                <a:solidFill>
                  <a:schemeClr val="dk1"/>
                </a:solidFill>
                <a:latin typeface="Geogrotesque Sharp Wide Lt" panose="020B0000050200080000" pitchFamily="34" charset="0"/>
                <a:ea typeface="Calibri"/>
                <a:cs typeface="Calibri"/>
                <a:sym typeface="Calibri"/>
              </a:rPr>
              <a:t>250 </a:t>
            </a:r>
            <a:r>
              <a:rPr lang="es-AR" sz="1600" b="1" dirty="0" err="1">
                <a:solidFill>
                  <a:schemeClr val="dk1"/>
                </a:solidFill>
                <a:latin typeface="Geogrotesque Sharp Wide Lt" panose="020B0000050200080000" pitchFamily="34" charset="0"/>
                <a:ea typeface="Calibri"/>
                <a:cs typeface="Calibri"/>
                <a:sym typeface="Calibri"/>
              </a:rPr>
              <a:t>hs</a:t>
            </a:r>
            <a:r>
              <a:rPr lang="es-AR" sz="1600" b="1" dirty="0">
                <a:solidFill>
                  <a:schemeClr val="dk1"/>
                </a:solidFill>
                <a:latin typeface="Geogrotesque Sharp Wide Lt" panose="020B0000050200080000" pitchFamily="34" charset="0"/>
                <a:ea typeface="Calibri"/>
                <a:cs typeface="Calibri"/>
                <a:sym typeface="Calibri"/>
              </a:rPr>
              <a:t>. de capacitaciones</a:t>
            </a:r>
            <a:r>
              <a:rPr lang="es-AR" sz="1600" dirty="0">
                <a:solidFill>
                  <a:schemeClr val="dk1"/>
                </a:solidFill>
                <a:latin typeface="Geogrotesque Sharp Wide Lt" panose="020B0000050200080000" pitchFamily="34" charset="0"/>
                <a:ea typeface="Calibri"/>
                <a:cs typeface="Calibri"/>
                <a:sym typeface="Calibri"/>
              </a:rPr>
              <a:t> en conjunto con diferentes Instituciones educativas y la posibilidad de una capacitación in </a:t>
            </a:r>
            <a:r>
              <a:rPr lang="es-AR" sz="1600" dirty="0" err="1">
                <a:solidFill>
                  <a:schemeClr val="dk1"/>
                </a:solidFill>
                <a:latin typeface="Geogrotesque Sharp Wide Lt" panose="020B0000050200080000" pitchFamily="34" charset="0"/>
                <a:ea typeface="Calibri"/>
                <a:cs typeface="Calibri"/>
                <a:sym typeface="Calibri"/>
              </a:rPr>
              <a:t>company</a:t>
            </a:r>
            <a:r>
              <a:rPr lang="es-AR" sz="1600" dirty="0">
                <a:solidFill>
                  <a:schemeClr val="dk1"/>
                </a:solidFill>
                <a:latin typeface="Geogrotesque Sharp Wide Lt" panose="020B0000050200080000" pitchFamily="34" charset="0"/>
                <a:ea typeface="Calibri"/>
                <a:cs typeface="Calibri"/>
                <a:sym typeface="Calibri"/>
              </a:rPr>
              <a:t>.</a:t>
            </a:r>
          </a:p>
          <a:p>
            <a:pPr lvl="0"/>
            <a:endParaRPr lang="es-AR" sz="1600" dirty="0">
              <a:solidFill>
                <a:schemeClr val="dk1"/>
              </a:solidFill>
              <a:latin typeface="Geogrotesque Sharp Wide Lt" panose="020B0000050200080000" pitchFamily="34" charset="0"/>
              <a:ea typeface="Calibri"/>
              <a:cs typeface="Calibri"/>
              <a:sym typeface="Calibri"/>
            </a:endParaRPr>
          </a:p>
          <a:p>
            <a:pPr lvl="0"/>
            <a:r>
              <a:rPr lang="es-AR" sz="1600" dirty="0">
                <a:solidFill>
                  <a:schemeClr val="dk1"/>
                </a:solidFill>
                <a:latin typeface="Geogrotesque Sharp Wide Lt" panose="020B0000050200080000" pitchFamily="34" charset="0"/>
                <a:ea typeface="Calibri"/>
                <a:cs typeface="Calibri"/>
                <a:sym typeface="Calibri"/>
              </a:rPr>
              <a:t>Podrán sumar beneficiarios, empresas radicadas en la Provincia de Córdoba con código de actividad económica enmarcado en la ley provincial del Régimen de Promoción de Economía del Conocimiento.</a:t>
            </a:r>
          </a:p>
        </p:txBody>
      </p:sp>
      <p:sp>
        <p:nvSpPr>
          <p:cNvPr id="5" name="CuadroTexto 4"/>
          <p:cNvSpPr txBox="1"/>
          <p:nvPr/>
        </p:nvSpPr>
        <p:spPr>
          <a:xfrm>
            <a:off x="3051018" y="6355533"/>
            <a:ext cx="4599160" cy="738664"/>
          </a:xfrm>
          <a:prstGeom prst="rect">
            <a:avLst/>
          </a:prstGeom>
          <a:noFill/>
        </p:spPr>
        <p:txBody>
          <a:bodyPr wrap="square" rtlCol="0">
            <a:spAutoFit/>
          </a:bodyPr>
          <a:lstStyle/>
          <a:p>
            <a:r>
              <a:rPr lang="es-ES" sz="1400" dirty="0">
                <a:latin typeface="Geogrotesque Sharp Wide Bd" panose="020B0000050200080000" pitchFamily="34" charset="0"/>
              </a:rPr>
              <a:t>Contacto:</a:t>
            </a:r>
          </a:p>
          <a:p>
            <a:pPr lvl="0"/>
            <a:r>
              <a:rPr lang="es-AR" sz="1400" dirty="0">
                <a:solidFill>
                  <a:schemeClr val="dk1"/>
                </a:solidFill>
                <a:latin typeface="Geogrotesque Sharp Wide SmBd" panose="020B0000050200080000" pitchFamily="34" charset="0"/>
                <a:ea typeface="Calibri"/>
                <a:cs typeface="Calibri"/>
                <a:sym typeface="Calibri"/>
              </a:rPr>
              <a:t>Celular: 351 574-9267 </a:t>
            </a:r>
          </a:p>
          <a:p>
            <a:pPr lvl="0"/>
            <a:r>
              <a:rPr lang="es-AR" sz="1400" u="sng" dirty="0">
                <a:solidFill>
                  <a:schemeClr val="dk1"/>
                </a:solidFill>
                <a:latin typeface="Geogrotesque Sharp Wide SmBd" panose="020B0000050200080000" pitchFamily="34" charset="0"/>
                <a:ea typeface="Calibri"/>
                <a:cs typeface="Calibri"/>
                <a:sym typeface="Calibri"/>
              </a:rPr>
              <a:t>comunicacion.empleo.cba@gmail.com</a:t>
            </a:r>
            <a:endParaRPr lang="es-AR" sz="1400" dirty="0">
              <a:solidFill>
                <a:schemeClr val="dk1"/>
              </a:solidFill>
              <a:latin typeface="Geogrotesque Sharp Wide SmBd" panose="020B0000050200080000" pitchFamily="34" charset="0"/>
              <a:ea typeface="Calibri"/>
              <a:cs typeface="Calibri"/>
              <a:sym typeface="Calibri"/>
            </a:endParaRPr>
          </a:p>
        </p:txBody>
      </p:sp>
      <p:sp>
        <p:nvSpPr>
          <p:cNvPr id="6" name="CuadroTexto 5"/>
          <p:cNvSpPr txBox="1"/>
          <p:nvPr/>
        </p:nvSpPr>
        <p:spPr>
          <a:xfrm rot="16200000">
            <a:off x="-2410889" y="3185031"/>
            <a:ext cx="6741113" cy="1077218"/>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SECRETARÍA DE CIENCIA Y TECNOLOGÍA </a:t>
            </a:r>
          </a:p>
        </p:txBody>
      </p:sp>
    </p:spTree>
    <p:extLst>
      <p:ext uri="{BB962C8B-B14F-4D97-AF65-F5344CB8AC3E}">
        <p14:creationId xmlns:p14="http://schemas.microsoft.com/office/powerpoint/2010/main" val="2498180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830997"/>
          </a:xfrm>
          <a:prstGeom prst="rect">
            <a:avLst/>
          </a:prstGeom>
          <a:noFill/>
        </p:spPr>
        <p:txBody>
          <a:bodyPr wrap="square" rtlCol="0">
            <a:spAutoFit/>
          </a:bodyPr>
          <a:lstStyle/>
          <a:p>
            <a:pPr lvl="0"/>
            <a:endParaRPr lang="es-AR" sz="2400" b="1" u="sng" dirty="0">
              <a:solidFill>
                <a:srgbClr val="0070C0"/>
              </a:solidFill>
              <a:latin typeface="Geogrotesque Sharp Wide Bd" panose="020B0000050200080000" pitchFamily="34" charset="0"/>
              <a:ea typeface="Calibri"/>
              <a:cs typeface="Calibri"/>
              <a:sym typeface="Calibri"/>
            </a:endParaRPr>
          </a:p>
          <a:p>
            <a:pPr lvl="0"/>
            <a:r>
              <a:rPr lang="es-AR" sz="2400" b="1" u="sng" dirty="0">
                <a:solidFill>
                  <a:srgbClr val="0070C0"/>
                </a:solidFill>
                <a:latin typeface="Geogrotesque Sharp Wide Bd" panose="020B0000050200080000" pitchFamily="34" charset="0"/>
                <a:ea typeface="Calibri"/>
                <a:cs typeface="Calibri"/>
                <a:sym typeface="Calibri"/>
              </a:rPr>
              <a:t>PROGRAMA COMPRE CÓRDOBA</a:t>
            </a:r>
          </a:p>
        </p:txBody>
      </p:sp>
      <p:sp>
        <p:nvSpPr>
          <p:cNvPr id="6" name="CuadroTexto 5"/>
          <p:cNvSpPr txBox="1"/>
          <p:nvPr/>
        </p:nvSpPr>
        <p:spPr>
          <a:xfrm rot="16200000">
            <a:off x="-2410889" y="3431252"/>
            <a:ext cx="6741113" cy="584775"/>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SECRETARÍA DE INDUSTRIA</a:t>
            </a:r>
          </a:p>
        </p:txBody>
      </p:sp>
      <p:sp>
        <p:nvSpPr>
          <p:cNvPr id="8" name="CuadroTexto 7"/>
          <p:cNvSpPr txBox="1"/>
          <p:nvPr/>
        </p:nvSpPr>
        <p:spPr>
          <a:xfrm>
            <a:off x="2589290" y="2289590"/>
            <a:ext cx="7369521" cy="794833"/>
          </a:xfrm>
          <a:prstGeom prst="rect">
            <a:avLst/>
          </a:prstGeom>
          <a:noFill/>
        </p:spPr>
        <p:txBody>
          <a:bodyPr wrap="square" rtlCol="0">
            <a:spAutoFit/>
          </a:bodyPr>
          <a:lstStyle/>
          <a:p>
            <a:pPr lvl="0">
              <a:lnSpc>
                <a:spcPct val="150000"/>
              </a:lnSpc>
            </a:pPr>
            <a:r>
              <a:rPr lang="es-AR" sz="1600" dirty="0">
                <a:solidFill>
                  <a:schemeClr val="dk1"/>
                </a:solidFill>
                <a:latin typeface="Geogrotesque Sharp Wide Lt" panose="020B0000050200080000" pitchFamily="34" charset="0"/>
                <a:ea typeface="Calibri"/>
                <a:cs typeface="Calibri"/>
                <a:sym typeface="Calibri"/>
              </a:rPr>
              <a:t>Tiene como fin la creación de un régimen de preferencia en la contratación para las empresas de origen provincial. </a:t>
            </a:r>
            <a:endParaRPr lang="es-AR" sz="1600" dirty="0">
              <a:solidFill>
                <a:schemeClr val="dk1"/>
              </a:solidFill>
              <a:ea typeface="Calibri"/>
              <a:cs typeface="Calibri"/>
              <a:sym typeface="Calibri"/>
            </a:endParaRPr>
          </a:p>
        </p:txBody>
      </p:sp>
      <p:sp>
        <p:nvSpPr>
          <p:cNvPr id="7" name="CuadroTexto 6"/>
          <p:cNvSpPr txBox="1"/>
          <p:nvPr/>
        </p:nvSpPr>
        <p:spPr>
          <a:xfrm>
            <a:off x="3046430" y="6143055"/>
            <a:ext cx="4599160" cy="984885"/>
          </a:xfrm>
          <a:prstGeom prst="rect">
            <a:avLst/>
          </a:prstGeom>
          <a:noFill/>
        </p:spPr>
        <p:txBody>
          <a:bodyPr wrap="square" rtlCol="0">
            <a:spAutoFit/>
          </a:bodyPr>
          <a:lstStyle/>
          <a:p>
            <a:r>
              <a:rPr lang="es-ES" sz="1600" dirty="0">
                <a:latin typeface="Geogrotesque Sharp Wide Bd" panose="020B0000050200080000" pitchFamily="34" charset="0"/>
              </a:rPr>
              <a:t>Contacto:</a:t>
            </a:r>
          </a:p>
          <a:p>
            <a:pPr lvl="0"/>
            <a:r>
              <a:rPr lang="es-AR" sz="1400" dirty="0">
                <a:solidFill>
                  <a:schemeClr val="dk1"/>
                </a:solidFill>
                <a:latin typeface="Geogrotesque Sharp Wide SmBd" panose="020B0000050200080000" pitchFamily="34" charset="0"/>
                <a:ea typeface="Calibri"/>
                <a:cs typeface="Calibri"/>
                <a:sym typeface="Calibri"/>
              </a:rPr>
              <a:t>Celular: 351 2373629 </a:t>
            </a:r>
          </a:p>
          <a:p>
            <a:pPr lvl="0"/>
            <a:r>
              <a:rPr lang="es-AR" sz="1400" dirty="0">
                <a:solidFill>
                  <a:schemeClr val="dk1"/>
                </a:solidFill>
                <a:latin typeface="Geogrotesque Sharp Wide SmBd" panose="020B0000050200080000" pitchFamily="34" charset="0"/>
                <a:ea typeface="Calibri"/>
                <a:cs typeface="Calibri"/>
                <a:sym typeface="Calibri"/>
              </a:rPr>
              <a:t>Teléfono fijo: 4342479 interno 319 </a:t>
            </a:r>
          </a:p>
          <a:p>
            <a:pPr lvl="0"/>
            <a:r>
              <a:rPr lang="es-AR" sz="1400" dirty="0">
                <a:solidFill>
                  <a:schemeClr val="dk1"/>
                </a:solidFill>
                <a:latin typeface="Geogrotesque Sharp Wide SmBd" panose="020B0000050200080000" pitchFamily="34" charset="0"/>
                <a:ea typeface="Calibri"/>
                <a:cs typeface="Calibri"/>
                <a:sym typeface="Calibri"/>
              </a:rPr>
              <a:t>Email: CompreCordoba@cba.gov.ar </a:t>
            </a:r>
          </a:p>
        </p:txBody>
      </p:sp>
    </p:spTree>
    <p:extLst>
      <p:ext uri="{BB962C8B-B14F-4D97-AF65-F5344CB8AC3E}">
        <p14:creationId xmlns:p14="http://schemas.microsoft.com/office/powerpoint/2010/main" val="2877418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830997"/>
          </a:xfrm>
          <a:prstGeom prst="rect">
            <a:avLst/>
          </a:prstGeom>
          <a:noFill/>
        </p:spPr>
        <p:txBody>
          <a:bodyPr wrap="square" rtlCol="0">
            <a:spAutoFit/>
          </a:bodyPr>
          <a:lstStyle/>
          <a:p>
            <a:pPr lvl="0"/>
            <a:r>
              <a:rPr lang="es-AR" sz="2400" b="1" u="sng" dirty="0">
                <a:solidFill>
                  <a:srgbClr val="0070C0"/>
                </a:solidFill>
                <a:latin typeface="Geogrotesque Sharp Wide Bd" panose="020B0000050200080000" pitchFamily="34" charset="0"/>
                <a:ea typeface="Calibri"/>
                <a:cs typeface="Calibri"/>
                <a:sym typeface="Calibri"/>
              </a:rPr>
              <a:t>SISTEMA DE INFORMACIÓN INDUSTRIAL DE CÓRDOBA (SIIC) </a:t>
            </a:r>
          </a:p>
        </p:txBody>
      </p:sp>
      <p:sp>
        <p:nvSpPr>
          <p:cNvPr id="6" name="CuadroTexto 5"/>
          <p:cNvSpPr txBox="1"/>
          <p:nvPr/>
        </p:nvSpPr>
        <p:spPr>
          <a:xfrm rot="16200000">
            <a:off x="-2410889" y="3431252"/>
            <a:ext cx="6741113" cy="584775"/>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SECRETARÍA DE INDUSTRIA</a:t>
            </a:r>
          </a:p>
        </p:txBody>
      </p:sp>
      <p:sp>
        <p:nvSpPr>
          <p:cNvPr id="8" name="CuadroTexto 7"/>
          <p:cNvSpPr txBox="1"/>
          <p:nvPr/>
        </p:nvSpPr>
        <p:spPr>
          <a:xfrm>
            <a:off x="2556568" y="1849572"/>
            <a:ext cx="7369521" cy="4154984"/>
          </a:xfrm>
          <a:prstGeom prst="rect">
            <a:avLst/>
          </a:prstGeom>
          <a:noFill/>
        </p:spPr>
        <p:txBody>
          <a:bodyPr wrap="square" rtlCol="0">
            <a:spAutoFit/>
          </a:bodyPr>
          <a:lstStyle/>
          <a:p>
            <a:pPr lvl="0">
              <a:lnSpc>
                <a:spcPct val="150000"/>
              </a:lnSpc>
            </a:pPr>
            <a:r>
              <a:rPr lang="es-AR" sz="1600" dirty="0">
                <a:solidFill>
                  <a:schemeClr val="dk1"/>
                </a:solidFill>
                <a:latin typeface="Geogrotesque Sharp Wide Lt" panose="020B0000050200080000" pitchFamily="34" charset="0"/>
                <a:ea typeface="Calibri"/>
                <a:cs typeface="Calibri"/>
                <a:sym typeface="Calibri"/>
              </a:rPr>
              <a:t>Todas aquellas personas físicas o jurídicas que desarrollen actividades, encuadrados en la clasificación nacional de actividades económicas (CLANAE), como industriales, están obligadas a su registración y actualización anual de datos sobre su producción y ocupación en el sistema de información industrial Córdoba (SIIC)</a:t>
            </a:r>
          </a:p>
          <a:p>
            <a:pPr lvl="0">
              <a:lnSpc>
                <a:spcPct val="150000"/>
              </a:lnSpc>
            </a:pPr>
            <a:r>
              <a:rPr lang="es-AR" sz="1600" dirty="0">
                <a:solidFill>
                  <a:schemeClr val="dk1"/>
                </a:solidFill>
                <a:latin typeface="Geogrotesque Sharp Wide Lt" panose="020B0000050200080000" pitchFamily="34" charset="0"/>
                <a:ea typeface="Calibri"/>
                <a:cs typeface="Calibri"/>
                <a:sym typeface="Calibri"/>
              </a:rPr>
              <a:t>Todas las industrias inscriptas tendrán la posibilidad de reducción en sus aportes a IIBB y también podrán acceder a programas de promoción industrial.</a:t>
            </a:r>
          </a:p>
          <a:p>
            <a:pPr lvl="0">
              <a:lnSpc>
                <a:spcPct val="150000"/>
              </a:lnSpc>
            </a:pPr>
            <a:r>
              <a:rPr lang="es-AR" sz="1600" dirty="0">
                <a:solidFill>
                  <a:schemeClr val="dk1"/>
                </a:solidFill>
                <a:latin typeface="Geogrotesque Sharp Wide Lt" panose="020B0000050200080000" pitchFamily="34" charset="0"/>
                <a:ea typeface="Calibri"/>
                <a:cs typeface="Calibri"/>
                <a:sym typeface="Calibri"/>
              </a:rPr>
              <a:t>Toda la información que los contribuyentes aporten al registrarse permitirá nutrir el sistema con datos estadísticos veraces sobre la situación industrial de Córdoba en cada rubro y sector geográfico.</a:t>
            </a:r>
            <a:endParaRPr lang="es-AR" dirty="0">
              <a:solidFill>
                <a:schemeClr val="dk1"/>
              </a:solidFill>
              <a:ea typeface="Calibri"/>
              <a:cs typeface="Calibri"/>
              <a:sym typeface="Calibri"/>
            </a:endParaRPr>
          </a:p>
        </p:txBody>
      </p:sp>
      <p:sp>
        <p:nvSpPr>
          <p:cNvPr id="7" name="CuadroTexto 6"/>
          <p:cNvSpPr txBox="1"/>
          <p:nvPr/>
        </p:nvSpPr>
        <p:spPr>
          <a:xfrm>
            <a:off x="3046430" y="6143055"/>
            <a:ext cx="4599160" cy="1200329"/>
          </a:xfrm>
          <a:prstGeom prst="rect">
            <a:avLst/>
          </a:prstGeom>
          <a:noFill/>
        </p:spPr>
        <p:txBody>
          <a:bodyPr wrap="square" rtlCol="0">
            <a:spAutoFit/>
          </a:bodyPr>
          <a:lstStyle/>
          <a:p>
            <a:r>
              <a:rPr lang="es-ES" sz="1600" dirty="0">
                <a:latin typeface="Geogrotesque Sharp Wide Bd" panose="020B0000050200080000" pitchFamily="34" charset="0"/>
              </a:rPr>
              <a:t>Contacto:</a:t>
            </a:r>
          </a:p>
          <a:p>
            <a:pPr lvl="0"/>
            <a:r>
              <a:rPr lang="en-US" sz="1400" dirty="0" err="1">
                <a:solidFill>
                  <a:schemeClr val="dk1"/>
                </a:solidFill>
                <a:latin typeface="Geogrotesque Sharp Wide SmBd" panose="020B0000050200080000" pitchFamily="34" charset="0"/>
                <a:ea typeface="Calibri"/>
                <a:cs typeface="Calibri"/>
                <a:sym typeface="Calibri"/>
              </a:rPr>
              <a:t>Celular</a:t>
            </a:r>
            <a:r>
              <a:rPr lang="en-US" sz="1400" dirty="0">
                <a:solidFill>
                  <a:schemeClr val="dk1"/>
                </a:solidFill>
                <a:latin typeface="Geogrotesque Sharp Wide SmBd" panose="020B0000050200080000" pitchFamily="34" charset="0"/>
                <a:ea typeface="Calibri"/>
                <a:cs typeface="Calibri"/>
                <a:sym typeface="Calibri"/>
              </a:rPr>
              <a:t> (</a:t>
            </a:r>
            <a:r>
              <a:rPr lang="en-US" sz="1400" dirty="0" err="1">
                <a:solidFill>
                  <a:schemeClr val="dk1"/>
                </a:solidFill>
                <a:latin typeface="Geogrotesque Sharp Wide SmBd" panose="020B0000050200080000" pitchFamily="34" charset="0"/>
                <a:ea typeface="Calibri"/>
                <a:cs typeface="Calibri"/>
                <a:sym typeface="Calibri"/>
              </a:rPr>
              <a:t>whatsapp</a:t>
            </a:r>
            <a:r>
              <a:rPr lang="en-US" sz="1400" dirty="0">
                <a:solidFill>
                  <a:schemeClr val="dk1"/>
                </a:solidFill>
                <a:latin typeface="Geogrotesque Sharp Wide SmBd" panose="020B0000050200080000" pitchFamily="34" charset="0"/>
                <a:ea typeface="Calibri"/>
                <a:cs typeface="Calibri"/>
                <a:sym typeface="Calibri"/>
              </a:rPr>
              <a:t>): 3517686089</a:t>
            </a:r>
          </a:p>
          <a:p>
            <a:pPr lvl="0"/>
            <a:r>
              <a:rPr lang="en-US" sz="1400" dirty="0">
                <a:solidFill>
                  <a:schemeClr val="dk1"/>
                </a:solidFill>
                <a:latin typeface="Geogrotesque Sharp Wide SmBd" panose="020B0000050200080000" pitchFamily="34" charset="0"/>
                <a:ea typeface="Calibri"/>
                <a:cs typeface="Calibri"/>
                <a:sym typeface="Calibri"/>
              </a:rPr>
              <a:t>E-mail: </a:t>
            </a:r>
            <a:r>
              <a:rPr lang="en-US" sz="1400" u="sng" dirty="0">
                <a:solidFill>
                  <a:schemeClr val="dk1"/>
                </a:solidFill>
                <a:latin typeface="Geogrotesque Sharp Wide SmBd" panose="020B0000050200080000" pitchFamily="34" charset="0"/>
                <a:ea typeface="Calibri"/>
                <a:cs typeface="Calibri"/>
                <a:sym typeface="Calibri"/>
              </a:rPr>
              <a:t>registroindustrial@cba.gov.ar</a:t>
            </a:r>
            <a:endParaRPr lang="en-US" sz="1400" dirty="0">
              <a:solidFill>
                <a:schemeClr val="dk1"/>
              </a:solidFill>
              <a:latin typeface="Geogrotesque Sharp Wide SmBd" panose="020B0000050200080000" pitchFamily="34" charset="0"/>
              <a:ea typeface="Calibri"/>
              <a:cs typeface="Calibri"/>
              <a:sym typeface="Calibri"/>
            </a:endParaRPr>
          </a:p>
          <a:p>
            <a:pPr lvl="0"/>
            <a:r>
              <a:rPr lang="en-US" sz="1400" dirty="0" err="1">
                <a:solidFill>
                  <a:schemeClr val="dk1"/>
                </a:solidFill>
                <a:latin typeface="Geogrotesque Sharp Wide SmBd" panose="020B0000050200080000" pitchFamily="34" charset="0"/>
                <a:ea typeface="Calibri"/>
                <a:cs typeface="Calibri"/>
                <a:sym typeface="Calibri"/>
              </a:rPr>
              <a:t>Teléfono</a:t>
            </a:r>
            <a:r>
              <a:rPr lang="en-US" sz="1400" dirty="0">
                <a:solidFill>
                  <a:schemeClr val="dk1"/>
                </a:solidFill>
                <a:latin typeface="Geogrotesque Sharp Wide SmBd" panose="020B0000050200080000" pitchFamily="34" charset="0"/>
                <a:ea typeface="Calibri"/>
                <a:cs typeface="Calibri"/>
                <a:sym typeface="Calibri"/>
              </a:rPr>
              <a:t>: 0351-4342479 int. 278-248 </a:t>
            </a:r>
          </a:p>
          <a:p>
            <a:pPr lvl="0"/>
            <a:r>
              <a:rPr lang="es-AR" sz="1400" dirty="0">
                <a:solidFill>
                  <a:schemeClr val="dk1"/>
                </a:solidFill>
                <a:latin typeface="Geogrotesque Sharp Wide SmBd" panose="020B0000050200080000" pitchFamily="34" charset="0"/>
                <a:ea typeface="Calibri"/>
                <a:cs typeface="Calibri"/>
                <a:sym typeface="Calibri"/>
              </a:rPr>
              <a:t> </a:t>
            </a:r>
          </a:p>
        </p:txBody>
      </p:sp>
    </p:spTree>
    <p:extLst>
      <p:ext uri="{BB962C8B-B14F-4D97-AF65-F5344CB8AC3E}">
        <p14:creationId xmlns:p14="http://schemas.microsoft.com/office/powerpoint/2010/main" val="2917725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461665"/>
          </a:xfrm>
          <a:prstGeom prst="rect">
            <a:avLst/>
          </a:prstGeom>
          <a:noFill/>
        </p:spPr>
        <p:txBody>
          <a:bodyPr wrap="square" rtlCol="0">
            <a:spAutoFit/>
          </a:bodyPr>
          <a:lstStyle/>
          <a:p>
            <a:pPr lvl="0"/>
            <a:r>
              <a:rPr lang="es-AR" sz="2400" b="1" u="sng" dirty="0">
                <a:solidFill>
                  <a:srgbClr val="0070C0"/>
                </a:solidFill>
                <a:latin typeface="Geogrotesque Sharp Wide Bd" panose="020B0000050200080000" pitchFamily="34" charset="0"/>
                <a:ea typeface="Calibri"/>
                <a:cs typeface="Calibri"/>
                <a:sym typeface="Calibri"/>
              </a:rPr>
              <a:t>EMPRENDE INDUSTRIA</a:t>
            </a:r>
            <a:r>
              <a:rPr lang="es-AR" sz="2400" b="1" dirty="0">
                <a:solidFill>
                  <a:srgbClr val="0070C0"/>
                </a:solidFill>
                <a:latin typeface="Geogrotesque Sharp Wide Bd" panose="020B0000050200080000" pitchFamily="34" charset="0"/>
                <a:ea typeface="Calibri"/>
                <a:cs typeface="Calibri"/>
                <a:sym typeface="Calibri"/>
              </a:rPr>
              <a:t> </a:t>
            </a:r>
            <a:endParaRPr lang="es-AR" sz="2400" dirty="0">
              <a:solidFill>
                <a:srgbClr val="0070C0"/>
              </a:solidFill>
              <a:latin typeface="Geogrotesque Sharp Wide Bd" panose="020B0000050200080000" pitchFamily="34" charset="0"/>
              <a:ea typeface="Calibri"/>
              <a:cs typeface="Calibri"/>
              <a:sym typeface="Calibri"/>
            </a:endParaRPr>
          </a:p>
        </p:txBody>
      </p:sp>
      <p:sp>
        <p:nvSpPr>
          <p:cNvPr id="6" name="CuadroTexto 5"/>
          <p:cNvSpPr txBox="1"/>
          <p:nvPr/>
        </p:nvSpPr>
        <p:spPr>
          <a:xfrm rot="16200000">
            <a:off x="-2410889" y="3431252"/>
            <a:ext cx="6741113" cy="584775"/>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SECRETARÍA DE INDUSTRIA</a:t>
            </a:r>
          </a:p>
        </p:txBody>
      </p:sp>
      <p:sp>
        <p:nvSpPr>
          <p:cNvPr id="8" name="CuadroTexto 7"/>
          <p:cNvSpPr txBox="1"/>
          <p:nvPr/>
        </p:nvSpPr>
        <p:spPr>
          <a:xfrm>
            <a:off x="2589291" y="1892174"/>
            <a:ext cx="7369521" cy="4247317"/>
          </a:xfrm>
          <a:prstGeom prst="rect">
            <a:avLst/>
          </a:prstGeom>
          <a:noFill/>
        </p:spPr>
        <p:txBody>
          <a:bodyPr wrap="square" rtlCol="0">
            <a:spAutoFit/>
          </a:bodyPr>
          <a:lstStyle/>
          <a:p>
            <a:pPr lvl="0"/>
            <a:endParaRPr lang="es-AR" dirty="0">
              <a:solidFill>
                <a:schemeClr val="dk1"/>
              </a:solidFill>
              <a:latin typeface="Geogrotesque Sharp Wide Lt" panose="020B0000050200080000" pitchFamily="34" charset="0"/>
              <a:ea typeface="Calibri"/>
              <a:cs typeface="Calibri"/>
              <a:sym typeface="Calibri"/>
            </a:endParaRPr>
          </a:p>
          <a:p>
            <a:pPr lvl="0" algn="just">
              <a:lnSpc>
                <a:spcPct val="150000"/>
              </a:lnSpc>
            </a:pPr>
            <a:r>
              <a:rPr lang="es-AR" sz="1600" dirty="0">
                <a:solidFill>
                  <a:schemeClr val="dk1"/>
                </a:solidFill>
                <a:latin typeface="Geogrotesque Sharp Wide Lt" panose="020B0000050200080000" pitchFamily="34" charset="0"/>
                <a:ea typeface="Calibri"/>
                <a:cs typeface="Calibri"/>
                <a:sym typeface="Calibri"/>
              </a:rPr>
              <a:t>ANR efectuado por empresas madrinas (ya consolidadas)  a emprendimientos industriales innovadores .</a:t>
            </a:r>
          </a:p>
          <a:p>
            <a:pPr lvl="0" algn="just">
              <a:lnSpc>
                <a:spcPct val="150000"/>
              </a:lnSpc>
            </a:pPr>
            <a:r>
              <a:rPr lang="es-AR" sz="1600" dirty="0">
                <a:solidFill>
                  <a:schemeClr val="dk1"/>
                </a:solidFill>
                <a:latin typeface="Geogrotesque Sharp Wide Lt" panose="020B0000050200080000" pitchFamily="34" charset="0"/>
                <a:ea typeface="Calibri"/>
                <a:cs typeface="Calibri"/>
                <a:sym typeface="Calibri"/>
              </a:rPr>
              <a:t>Las empresas madrinas podrán desgravar impuestos provinciales en un monto equivalente al 125% del desembolso realizado, asumiendo el compromiso de apoyar a la empresa industrial naciente en aspectos técnicos, comerciales, jurídicos y contables de su proyecto durante el período de dos años.</a:t>
            </a:r>
          </a:p>
          <a:p>
            <a:pPr lvl="0">
              <a:lnSpc>
                <a:spcPct val="150000"/>
              </a:lnSpc>
            </a:pPr>
            <a:endParaRPr lang="es-AR" sz="1600" dirty="0">
              <a:solidFill>
                <a:schemeClr val="dk1"/>
              </a:solidFill>
              <a:latin typeface="Geogrotesque Sharp Wide Lt" panose="020B0000050200080000" pitchFamily="34" charset="0"/>
              <a:ea typeface="Calibri"/>
              <a:cs typeface="Calibri"/>
              <a:sym typeface="Calibri"/>
            </a:endParaRPr>
          </a:p>
          <a:p>
            <a:pPr lvl="0">
              <a:lnSpc>
                <a:spcPct val="150000"/>
              </a:lnSpc>
            </a:pPr>
            <a:r>
              <a:rPr lang="es-AR" sz="1600" b="1" dirty="0">
                <a:solidFill>
                  <a:schemeClr val="dk1"/>
                </a:solidFill>
                <a:latin typeface="Geogrotesque Sharp Wide Lt" panose="020B0000050200080000" pitchFamily="34" charset="0"/>
                <a:ea typeface="Calibri"/>
                <a:cs typeface="Calibri"/>
                <a:sym typeface="Calibri"/>
              </a:rPr>
              <a:t>Fecha de apertura:</a:t>
            </a:r>
            <a:r>
              <a:rPr lang="es-AR" sz="1600" b="1" dirty="0">
                <a:solidFill>
                  <a:srgbClr val="FF0000"/>
                </a:solidFill>
                <a:latin typeface="Geogrotesque Sharp Wide Lt" panose="020B0000050200080000" pitchFamily="34" charset="0"/>
                <a:ea typeface="Calibri"/>
                <a:cs typeface="Calibri"/>
                <a:sym typeface="Calibri"/>
              </a:rPr>
              <a:t> </a:t>
            </a:r>
            <a:r>
              <a:rPr lang="es-AR" sz="1600" b="1" dirty="0">
                <a:latin typeface="Geogrotesque Sharp Wide Lt" panose="020B0000050200080000" pitchFamily="34" charset="0"/>
                <a:ea typeface="Calibri"/>
                <a:cs typeface="Calibri"/>
                <a:sym typeface="Calibri"/>
              </a:rPr>
              <a:t>Junio 2024</a:t>
            </a:r>
          </a:p>
          <a:p>
            <a:pPr lvl="0"/>
            <a:r>
              <a:rPr lang="es-AR" dirty="0">
                <a:solidFill>
                  <a:schemeClr val="dk1"/>
                </a:solidFill>
                <a:ea typeface="Calibri"/>
                <a:cs typeface="Calibri"/>
                <a:sym typeface="Calibri"/>
              </a:rPr>
              <a:t/>
            </a:r>
            <a:br>
              <a:rPr lang="es-AR" dirty="0">
                <a:solidFill>
                  <a:schemeClr val="dk1"/>
                </a:solidFill>
                <a:ea typeface="Calibri"/>
                <a:cs typeface="Calibri"/>
                <a:sym typeface="Calibri"/>
              </a:rPr>
            </a:br>
            <a:endParaRPr lang="es-AR" dirty="0">
              <a:solidFill>
                <a:schemeClr val="dk1"/>
              </a:solidFill>
              <a:ea typeface="Calibri"/>
              <a:cs typeface="Calibri"/>
              <a:sym typeface="Calibri"/>
            </a:endParaRPr>
          </a:p>
        </p:txBody>
      </p:sp>
      <p:sp>
        <p:nvSpPr>
          <p:cNvPr id="7" name="CuadroTexto 6"/>
          <p:cNvSpPr txBox="1"/>
          <p:nvPr/>
        </p:nvSpPr>
        <p:spPr>
          <a:xfrm>
            <a:off x="3046430" y="6143055"/>
            <a:ext cx="4599160" cy="1200329"/>
          </a:xfrm>
          <a:prstGeom prst="rect">
            <a:avLst/>
          </a:prstGeom>
          <a:noFill/>
        </p:spPr>
        <p:txBody>
          <a:bodyPr wrap="square" rtlCol="0">
            <a:spAutoFit/>
          </a:bodyPr>
          <a:lstStyle/>
          <a:p>
            <a:r>
              <a:rPr lang="es-ES" sz="1600" dirty="0">
                <a:latin typeface="Geogrotesque Sharp Wide Bd" panose="020B0000050200080000" pitchFamily="34" charset="0"/>
              </a:rPr>
              <a:t>Contacto:</a:t>
            </a:r>
          </a:p>
          <a:p>
            <a:pPr lvl="0"/>
            <a:r>
              <a:rPr lang="es-AR" sz="1400" dirty="0">
                <a:solidFill>
                  <a:schemeClr val="dk1"/>
                </a:solidFill>
                <a:latin typeface="Geogrotesque Sharp Wide SmBd" panose="020B0000050200080000" pitchFamily="34" charset="0"/>
                <a:ea typeface="Calibri"/>
                <a:cs typeface="Calibri"/>
                <a:sym typeface="Calibri"/>
              </a:rPr>
              <a:t>T.E.: 4342479 interno 250</a:t>
            </a:r>
          </a:p>
          <a:p>
            <a:pPr lvl="0"/>
            <a:r>
              <a:rPr lang="es-AR" sz="1400" dirty="0">
                <a:solidFill>
                  <a:schemeClr val="dk1"/>
                </a:solidFill>
                <a:latin typeface="Geogrotesque Sharp Wide SmBd" panose="020B0000050200080000" pitchFamily="34" charset="0"/>
                <a:ea typeface="Calibri"/>
                <a:cs typeface="Calibri"/>
                <a:sym typeface="Calibri"/>
              </a:rPr>
              <a:t>Cel.: 351 2373629</a:t>
            </a:r>
          </a:p>
          <a:p>
            <a:pPr lvl="0"/>
            <a:r>
              <a:rPr lang="es-AR" sz="1400" dirty="0">
                <a:solidFill>
                  <a:schemeClr val="dk1"/>
                </a:solidFill>
                <a:latin typeface="Geogrotesque Sharp Wide SmBd" panose="020B0000050200080000" pitchFamily="34" charset="0"/>
                <a:ea typeface="Calibri"/>
                <a:cs typeface="Calibri"/>
                <a:sym typeface="Calibri"/>
              </a:rPr>
              <a:t>E-mail</a:t>
            </a:r>
            <a:r>
              <a:rPr lang="es-AR" sz="1400" b="1" dirty="0">
                <a:solidFill>
                  <a:schemeClr val="dk1"/>
                </a:solidFill>
                <a:latin typeface="Geogrotesque Sharp Wide SmBd" panose="020B0000050200080000" pitchFamily="34" charset="0"/>
                <a:ea typeface="Calibri"/>
                <a:cs typeface="Calibri"/>
                <a:sym typeface="Calibri"/>
              </a:rPr>
              <a:t>: emprendeinndustriacba@gmail.com</a:t>
            </a:r>
            <a:endParaRPr lang="es-AR" sz="1400" dirty="0">
              <a:solidFill>
                <a:schemeClr val="dk1"/>
              </a:solidFill>
              <a:latin typeface="Geogrotesque Sharp Wide SmBd" panose="020B0000050200080000" pitchFamily="34" charset="0"/>
              <a:ea typeface="Calibri"/>
              <a:cs typeface="Calibri"/>
              <a:sym typeface="Calibri"/>
            </a:endParaRPr>
          </a:p>
          <a:p>
            <a:pPr lvl="0"/>
            <a:r>
              <a:rPr lang="es-AR" sz="1400" dirty="0">
                <a:solidFill>
                  <a:schemeClr val="dk1"/>
                </a:solidFill>
                <a:latin typeface="Geogrotesque Sharp Wide SmBd" panose="020B0000050200080000" pitchFamily="34" charset="0"/>
                <a:ea typeface="Calibri"/>
                <a:cs typeface="Calibri"/>
                <a:sym typeface="Calibri"/>
              </a:rPr>
              <a:t> </a:t>
            </a:r>
          </a:p>
        </p:txBody>
      </p:sp>
    </p:spTree>
    <p:extLst>
      <p:ext uri="{BB962C8B-B14F-4D97-AF65-F5344CB8AC3E}">
        <p14:creationId xmlns:p14="http://schemas.microsoft.com/office/powerpoint/2010/main" val="4102088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830997"/>
          </a:xfrm>
          <a:prstGeom prst="rect">
            <a:avLst/>
          </a:prstGeom>
          <a:noFill/>
        </p:spPr>
        <p:txBody>
          <a:bodyPr wrap="square" rtlCol="0">
            <a:spAutoFit/>
          </a:bodyPr>
          <a:lstStyle/>
          <a:p>
            <a:pPr lvl="0"/>
            <a:r>
              <a:rPr lang="es-AR" sz="2400" b="1" u="sng" dirty="0">
                <a:solidFill>
                  <a:srgbClr val="0070C0"/>
                </a:solidFill>
                <a:latin typeface="Geogrotesque Sharp Wide Bd" panose="020B0000050200080000" pitchFamily="34" charset="0"/>
                <a:ea typeface="Calibri"/>
                <a:cs typeface="Calibri"/>
                <a:sym typeface="Calibri"/>
              </a:rPr>
              <a:t>LEY DE PROMOCIÓN INDUSTRIAL</a:t>
            </a:r>
            <a:r>
              <a:rPr lang="es-AR" sz="2400" b="1" dirty="0">
                <a:solidFill>
                  <a:srgbClr val="0070C0"/>
                </a:solidFill>
                <a:latin typeface="Geogrotesque Sharp Wide Bd" panose="020B0000050200080000" pitchFamily="34" charset="0"/>
                <a:ea typeface="Calibri"/>
                <a:cs typeface="Calibri"/>
                <a:sym typeface="Calibri"/>
              </a:rPr>
              <a:t> – </a:t>
            </a:r>
          </a:p>
          <a:p>
            <a:pPr lvl="0"/>
            <a:r>
              <a:rPr lang="es-AR" sz="2400" b="1" u="sng" dirty="0">
                <a:solidFill>
                  <a:srgbClr val="0070C0"/>
                </a:solidFill>
                <a:latin typeface="Geogrotesque Sharp Wide Bd" panose="020B0000050200080000" pitchFamily="34" charset="0"/>
                <a:ea typeface="Calibri"/>
                <a:cs typeface="Calibri"/>
                <a:sym typeface="Calibri"/>
              </a:rPr>
              <a:t>10.792 (Pymes) y 5.319</a:t>
            </a:r>
          </a:p>
        </p:txBody>
      </p:sp>
      <p:sp>
        <p:nvSpPr>
          <p:cNvPr id="6" name="CuadroTexto 5"/>
          <p:cNvSpPr txBox="1"/>
          <p:nvPr/>
        </p:nvSpPr>
        <p:spPr>
          <a:xfrm rot="16200000">
            <a:off x="-2410889" y="3431252"/>
            <a:ext cx="6741113" cy="584775"/>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SECRETARÍA DE INDUSTRIA</a:t>
            </a:r>
          </a:p>
        </p:txBody>
      </p:sp>
      <p:sp>
        <p:nvSpPr>
          <p:cNvPr id="8" name="CuadroTexto 7"/>
          <p:cNvSpPr txBox="1"/>
          <p:nvPr/>
        </p:nvSpPr>
        <p:spPr>
          <a:xfrm>
            <a:off x="2589291" y="1892174"/>
            <a:ext cx="7369521" cy="4154984"/>
          </a:xfrm>
          <a:prstGeom prst="rect">
            <a:avLst/>
          </a:prstGeom>
          <a:noFill/>
        </p:spPr>
        <p:txBody>
          <a:bodyPr wrap="square" rtlCol="0">
            <a:spAutoFit/>
          </a:bodyPr>
          <a:lstStyle/>
          <a:p>
            <a:pPr lvl="0">
              <a:lnSpc>
                <a:spcPct val="150000"/>
              </a:lnSpc>
            </a:pPr>
            <a:r>
              <a:rPr lang="es-AR" sz="1600" dirty="0">
                <a:solidFill>
                  <a:schemeClr val="dk1"/>
                </a:solidFill>
                <a:latin typeface="Geogrotesque Sharp Wide SmBd" panose="020B0000050200080000" pitchFamily="34" charset="0"/>
                <a:ea typeface="Calibri"/>
                <a:cs typeface="Calibri"/>
                <a:sym typeface="Calibri"/>
              </a:rPr>
              <a:t>Beneficios:</a:t>
            </a:r>
          </a:p>
          <a:p>
            <a:pPr marL="285750" lvl="0" indent="-285750">
              <a:lnSpc>
                <a:spcPct val="150000"/>
              </a:lnSpc>
              <a:buClr>
                <a:schemeClr val="dk1"/>
              </a:buClr>
              <a:buSzPts val="1800"/>
              <a:buFont typeface="Arial"/>
              <a:buChar char="•"/>
            </a:pPr>
            <a:r>
              <a:rPr lang="es-AR" sz="1600" dirty="0">
                <a:solidFill>
                  <a:schemeClr val="dk1"/>
                </a:solidFill>
                <a:latin typeface="Geogrotesque Sharp Wide Lt" panose="020B0000050200080000" pitchFamily="34" charset="0"/>
                <a:ea typeface="Calibri"/>
                <a:cs typeface="Calibri"/>
                <a:sym typeface="Calibri"/>
              </a:rPr>
              <a:t>Exenciones impositivas (incremental </a:t>
            </a:r>
            <a:r>
              <a:rPr lang="es-AR" sz="1600" dirty="0" err="1">
                <a:solidFill>
                  <a:schemeClr val="dk1"/>
                </a:solidFill>
                <a:latin typeface="Geogrotesque Sharp Wide Lt" panose="020B0000050200080000" pitchFamily="34" charset="0"/>
                <a:ea typeface="Calibri"/>
                <a:cs typeface="Calibri"/>
                <a:sym typeface="Calibri"/>
              </a:rPr>
              <a:t>incremental</a:t>
            </a:r>
            <a:r>
              <a:rPr lang="es-AR" sz="1600" dirty="0">
                <a:solidFill>
                  <a:schemeClr val="dk1"/>
                </a:solidFill>
                <a:latin typeface="Geogrotesque Sharp Wide Lt" panose="020B0000050200080000" pitchFamily="34" charset="0"/>
                <a:ea typeface="Calibri"/>
                <a:cs typeface="Calibri"/>
                <a:sym typeface="Calibri"/>
              </a:rPr>
              <a:t> de IIBB, Inmobiliario y sellos)</a:t>
            </a:r>
            <a:endParaRPr lang="es-AR" sz="1600" dirty="0">
              <a:latin typeface="Geogrotesque Sharp Wide Lt" panose="020B0000050200080000" pitchFamily="34" charset="0"/>
            </a:endParaRPr>
          </a:p>
          <a:p>
            <a:pPr marL="285750" lvl="0" indent="-285750">
              <a:lnSpc>
                <a:spcPct val="150000"/>
              </a:lnSpc>
              <a:buClr>
                <a:schemeClr val="dk1"/>
              </a:buClr>
              <a:buSzPts val="1800"/>
              <a:buFont typeface="Arial"/>
              <a:buChar char="•"/>
            </a:pPr>
            <a:r>
              <a:rPr lang="es-AR" sz="1600" dirty="0">
                <a:solidFill>
                  <a:schemeClr val="dk1"/>
                </a:solidFill>
                <a:latin typeface="Geogrotesque Sharp Wide Lt" panose="020B0000050200080000" pitchFamily="34" charset="0"/>
                <a:ea typeface="Calibri"/>
                <a:cs typeface="Calibri"/>
                <a:sym typeface="Calibri"/>
              </a:rPr>
              <a:t>Subsidios Monetarios al incremental de Mano de Obra y consumo de Energía Eléctrica.</a:t>
            </a:r>
          </a:p>
          <a:p>
            <a:pPr lvl="0">
              <a:lnSpc>
                <a:spcPct val="150000"/>
              </a:lnSpc>
            </a:pPr>
            <a:r>
              <a:rPr lang="es-AR" sz="1600" dirty="0">
                <a:solidFill>
                  <a:schemeClr val="dk1"/>
                </a:solidFill>
                <a:latin typeface="Geogrotesque Sharp Wide SmBd" panose="020B0000050200080000" pitchFamily="34" charset="0"/>
                <a:ea typeface="Calibri"/>
                <a:cs typeface="Calibri"/>
                <a:sym typeface="Calibri"/>
              </a:rPr>
              <a:t>Beneficiarios:</a:t>
            </a:r>
          </a:p>
          <a:p>
            <a:pPr lvl="0">
              <a:lnSpc>
                <a:spcPct val="150000"/>
              </a:lnSpc>
            </a:pPr>
            <a:r>
              <a:rPr lang="es-AR" sz="1600" dirty="0">
                <a:solidFill>
                  <a:schemeClr val="dk1"/>
                </a:solidFill>
                <a:latin typeface="Geogrotesque Sharp Wide Lt" panose="020B0000050200080000" pitchFamily="34" charset="0"/>
                <a:ea typeface="Calibri"/>
                <a:cs typeface="Calibri"/>
                <a:sym typeface="Calibri"/>
              </a:rPr>
              <a:t>Empresas industriales radicadas o que se radiquen en la provincia de </a:t>
            </a:r>
            <a:r>
              <a:rPr lang="es-AR" sz="1600" dirty="0" err="1">
                <a:solidFill>
                  <a:schemeClr val="dk1"/>
                </a:solidFill>
                <a:latin typeface="Geogrotesque Sharp Wide Lt" panose="020B0000050200080000" pitchFamily="34" charset="0"/>
                <a:ea typeface="Calibri"/>
                <a:cs typeface="Calibri"/>
                <a:sym typeface="Calibri"/>
              </a:rPr>
              <a:t>Cba</a:t>
            </a:r>
            <a:r>
              <a:rPr lang="es-AR" sz="1600" dirty="0">
                <a:solidFill>
                  <a:schemeClr val="dk1"/>
                </a:solidFill>
                <a:latin typeface="Geogrotesque Sharp Wide Lt" panose="020B0000050200080000" pitchFamily="34" charset="0"/>
                <a:ea typeface="Calibri"/>
                <a:cs typeface="Calibri"/>
                <a:sym typeface="Calibri"/>
              </a:rPr>
              <a:t> y que presenten un proyecto con alguna de las siguientes finalidades:</a:t>
            </a:r>
          </a:p>
          <a:p>
            <a:pPr marL="285750" lvl="0" indent="-285750">
              <a:lnSpc>
                <a:spcPct val="150000"/>
              </a:lnSpc>
              <a:buClr>
                <a:schemeClr val="dk1"/>
              </a:buClr>
              <a:buSzPts val="1800"/>
              <a:buFont typeface="Arial"/>
              <a:buChar char="•"/>
            </a:pPr>
            <a:r>
              <a:rPr lang="es-AR" sz="1600" dirty="0">
                <a:solidFill>
                  <a:schemeClr val="dk1"/>
                </a:solidFill>
                <a:latin typeface="Geogrotesque Sharp Wide Lt" panose="020B0000050200080000" pitchFamily="34" charset="0"/>
                <a:ea typeface="Calibri"/>
                <a:cs typeface="Calibri"/>
                <a:sym typeface="Calibri"/>
              </a:rPr>
              <a:t>Industria 4.0</a:t>
            </a:r>
            <a:endParaRPr lang="es-AR" sz="1600" dirty="0">
              <a:latin typeface="Geogrotesque Sharp Wide Lt" panose="020B0000050200080000" pitchFamily="34" charset="0"/>
            </a:endParaRPr>
          </a:p>
          <a:p>
            <a:pPr marL="285750" lvl="0" indent="-285750">
              <a:lnSpc>
                <a:spcPct val="150000"/>
              </a:lnSpc>
              <a:buClr>
                <a:schemeClr val="dk1"/>
              </a:buClr>
              <a:buSzPts val="1800"/>
              <a:buFont typeface="Arial"/>
              <a:buChar char="•"/>
            </a:pPr>
            <a:r>
              <a:rPr lang="es-AR" sz="1600" dirty="0">
                <a:solidFill>
                  <a:schemeClr val="dk1"/>
                </a:solidFill>
                <a:latin typeface="Geogrotesque Sharp Wide Lt" panose="020B0000050200080000" pitchFamily="34" charset="0"/>
                <a:ea typeface="Calibri"/>
                <a:cs typeface="Calibri"/>
                <a:sym typeface="Calibri"/>
              </a:rPr>
              <a:t>Inversión en activos Fijos</a:t>
            </a:r>
            <a:endParaRPr lang="es-AR" sz="1600" dirty="0">
              <a:latin typeface="Geogrotesque Sharp Wide Lt" panose="020B0000050200080000" pitchFamily="34" charset="0"/>
            </a:endParaRPr>
          </a:p>
          <a:p>
            <a:pPr marL="285750" lvl="0" indent="-285750">
              <a:lnSpc>
                <a:spcPct val="150000"/>
              </a:lnSpc>
              <a:buClr>
                <a:schemeClr val="dk1"/>
              </a:buClr>
              <a:buSzPts val="1800"/>
              <a:buFont typeface="Arial"/>
              <a:buChar char="•"/>
            </a:pPr>
            <a:r>
              <a:rPr lang="es-AR" sz="1600" dirty="0">
                <a:solidFill>
                  <a:schemeClr val="dk1"/>
                </a:solidFill>
                <a:latin typeface="Geogrotesque Sharp Wide Lt" panose="020B0000050200080000" pitchFamily="34" charset="0"/>
                <a:ea typeface="Calibri"/>
                <a:cs typeface="Calibri"/>
                <a:sym typeface="Calibri"/>
              </a:rPr>
              <a:t>Buenas Prácticas industriales.</a:t>
            </a:r>
            <a:endParaRPr lang="es-AR" dirty="0">
              <a:solidFill>
                <a:schemeClr val="dk1"/>
              </a:solidFill>
              <a:ea typeface="Calibri"/>
              <a:cs typeface="Calibri"/>
              <a:sym typeface="Calibri"/>
            </a:endParaRPr>
          </a:p>
        </p:txBody>
      </p:sp>
      <p:sp>
        <p:nvSpPr>
          <p:cNvPr id="7" name="CuadroTexto 6"/>
          <p:cNvSpPr txBox="1"/>
          <p:nvPr/>
        </p:nvSpPr>
        <p:spPr>
          <a:xfrm>
            <a:off x="3046430" y="6143055"/>
            <a:ext cx="4599160" cy="769441"/>
          </a:xfrm>
          <a:prstGeom prst="rect">
            <a:avLst/>
          </a:prstGeom>
          <a:noFill/>
        </p:spPr>
        <p:txBody>
          <a:bodyPr wrap="square" rtlCol="0">
            <a:spAutoFit/>
          </a:bodyPr>
          <a:lstStyle/>
          <a:p>
            <a:r>
              <a:rPr lang="es-ES" sz="1600" dirty="0">
                <a:latin typeface="Geogrotesque Sharp Wide Bd" panose="020B0000050200080000" pitchFamily="34" charset="0"/>
              </a:rPr>
              <a:t>Contacto:</a:t>
            </a:r>
          </a:p>
          <a:p>
            <a:pPr lvl="0"/>
            <a:r>
              <a:rPr lang="es-AR" sz="1400" dirty="0">
                <a:solidFill>
                  <a:schemeClr val="dk1"/>
                </a:solidFill>
                <a:latin typeface="Geogrotesque Sharp Wide SmBd" panose="020B0000050200080000" pitchFamily="34" charset="0"/>
                <a:ea typeface="Calibri"/>
                <a:cs typeface="Calibri"/>
                <a:sym typeface="Calibri"/>
              </a:rPr>
              <a:t>Teléfono fijo: 03514342475/79/81/85 </a:t>
            </a:r>
            <a:r>
              <a:rPr lang="es-AR" sz="1400" dirty="0" err="1">
                <a:solidFill>
                  <a:schemeClr val="dk1"/>
                </a:solidFill>
                <a:latin typeface="Geogrotesque Sharp Wide SmBd" panose="020B0000050200080000" pitchFamily="34" charset="0"/>
                <a:ea typeface="Calibri"/>
                <a:cs typeface="Calibri"/>
                <a:sym typeface="Calibri"/>
              </a:rPr>
              <a:t>int</a:t>
            </a:r>
            <a:r>
              <a:rPr lang="es-AR" sz="1400" dirty="0">
                <a:solidFill>
                  <a:schemeClr val="dk1"/>
                </a:solidFill>
                <a:latin typeface="Geogrotesque Sharp Wide SmBd" panose="020B0000050200080000" pitchFamily="34" charset="0"/>
                <a:ea typeface="Calibri"/>
                <a:cs typeface="Calibri"/>
                <a:sym typeface="Calibri"/>
              </a:rPr>
              <a:t>. 233 </a:t>
            </a:r>
          </a:p>
          <a:p>
            <a:pPr lvl="0"/>
            <a:r>
              <a:rPr lang="es-AR" sz="1400" dirty="0">
                <a:solidFill>
                  <a:schemeClr val="dk1"/>
                </a:solidFill>
                <a:latin typeface="Geogrotesque Sharp Wide SmBd" panose="020B0000050200080000" pitchFamily="34" charset="0"/>
                <a:ea typeface="Calibri"/>
                <a:cs typeface="Calibri"/>
                <a:sym typeface="Calibri"/>
              </a:rPr>
              <a:t>Mail: promocionindustrialcba@gmail.com  </a:t>
            </a:r>
          </a:p>
        </p:txBody>
      </p:sp>
    </p:spTree>
    <p:extLst>
      <p:ext uri="{BB962C8B-B14F-4D97-AF65-F5344CB8AC3E}">
        <p14:creationId xmlns:p14="http://schemas.microsoft.com/office/powerpoint/2010/main" val="3511933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461665"/>
          </a:xfrm>
          <a:prstGeom prst="rect">
            <a:avLst/>
          </a:prstGeom>
          <a:noFill/>
        </p:spPr>
        <p:txBody>
          <a:bodyPr wrap="square" rtlCol="0">
            <a:spAutoFit/>
          </a:bodyPr>
          <a:lstStyle/>
          <a:p>
            <a:pPr lvl="0"/>
            <a:r>
              <a:rPr lang="es-AR" sz="2400" b="1" u="sng" dirty="0">
                <a:solidFill>
                  <a:srgbClr val="0070C0"/>
                </a:solidFill>
                <a:latin typeface="Geogrotesque Sharp Wide Bd" panose="020B0000050200080000" pitchFamily="34" charset="0"/>
                <a:ea typeface="Calibri"/>
                <a:cs typeface="Calibri"/>
                <a:sym typeface="Calibri"/>
              </a:rPr>
              <a:t>GENERADORES DE VAPOR </a:t>
            </a:r>
          </a:p>
        </p:txBody>
      </p:sp>
      <p:sp>
        <p:nvSpPr>
          <p:cNvPr id="6" name="CuadroTexto 5"/>
          <p:cNvSpPr txBox="1"/>
          <p:nvPr/>
        </p:nvSpPr>
        <p:spPr>
          <a:xfrm rot="16200000">
            <a:off x="-2410889" y="3431252"/>
            <a:ext cx="6741113" cy="584775"/>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SECRETARÍA DE INDUSTRIA</a:t>
            </a:r>
          </a:p>
        </p:txBody>
      </p:sp>
      <p:sp>
        <p:nvSpPr>
          <p:cNvPr id="8" name="CuadroTexto 7"/>
          <p:cNvSpPr txBox="1"/>
          <p:nvPr/>
        </p:nvSpPr>
        <p:spPr>
          <a:xfrm>
            <a:off x="2589291" y="1892174"/>
            <a:ext cx="7369521" cy="1938992"/>
          </a:xfrm>
          <a:prstGeom prst="rect">
            <a:avLst/>
          </a:prstGeom>
          <a:noFill/>
        </p:spPr>
        <p:txBody>
          <a:bodyPr wrap="square" rtlCol="0">
            <a:spAutoFit/>
          </a:bodyPr>
          <a:lstStyle/>
          <a:p>
            <a:pPr lvl="0">
              <a:lnSpc>
                <a:spcPct val="150000"/>
              </a:lnSpc>
            </a:pPr>
            <a:r>
              <a:rPr lang="es-AR" sz="1600" dirty="0">
                <a:solidFill>
                  <a:schemeClr val="dk1"/>
                </a:solidFill>
                <a:latin typeface="Geogrotesque Sharp Wide Lt" panose="020B0000050200080000" pitchFamily="34" charset="0"/>
                <a:ea typeface="Calibri"/>
                <a:cs typeface="Calibri"/>
                <a:sym typeface="Calibri"/>
              </a:rPr>
              <a:t>Los generadores de vapor son componentes básicos en todo tipo de proceso industrial. Desde el Registro de Calderas de la provincia, brindamos </a:t>
            </a:r>
            <a:r>
              <a:rPr lang="es-AR" sz="1600" b="1" dirty="0">
                <a:solidFill>
                  <a:schemeClr val="dk1"/>
                </a:solidFill>
                <a:latin typeface="Geogrotesque Sharp Wide Lt" panose="020B0000050200080000" pitchFamily="34" charset="0"/>
                <a:ea typeface="Calibri"/>
                <a:cs typeface="Calibri"/>
                <a:sym typeface="Calibri"/>
              </a:rPr>
              <a:t>acompañamiento a las empresas en todo lo que está relacionado a artefactos y generadores de vapor, tanto habilitaciones, inspecciones, como capacitaciones para </a:t>
            </a:r>
            <a:r>
              <a:rPr lang="es-AR" sz="1600" b="1" dirty="0" err="1">
                <a:solidFill>
                  <a:schemeClr val="dk1"/>
                </a:solidFill>
                <a:latin typeface="Geogrotesque Sharp Wide Lt" panose="020B0000050200080000" pitchFamily="34" charset="0"/>
                <a:ea typeface="Calibri"/>
                <a:cs typeface="Calibri"/>
                <a:sym typeface="Calibri"/>
              </a:rPr>
              <a:t>calderistas</a:t>
            </a:r>
            <a:r>
              <a:rPr lang="es-AR" sz="1600" b="1" dirty="0">
                <a:solidFill>
                  <a:schemeClr val="dk1"/>
                </a:solidFill>
                <a:latin typeface="Geogrotesque Sharp Wide Lt" panose="020B0000050200080000" pitchFamily="34" charset="0"/>
                <a:ea typeface="Calibri"/>
                <a:cs typeface="Calibri"/>
                <a:sym typeface="Calibri"/>
              </a:rPr>
              <a:t> y más servicios. </a:t>
            </a:r>
            <a:endParaRPr lang="es-AR" sz="1600" b="1" dirty="0">
              <a:solidFill>
                <a:schemeClr val="dk1"/>
              </a:solidFill>
              <a:ea typeface="Calibri"/>
              <a:cs typeface="Calibri"/>
              <a:sym typeface="Calibri"/>
            </a:endParaRPr>
          </a:p>
        </p:txBody>
      </p:sp>
      <p:sp>
        <p:nvSpPr>
          <p:cNvPr id="7" name="CuadroTexto 6"/>
          <p:cNvSpPr txBox="1"/>
          <p:nvPr/>
        </p:nvSpPr>
        <p:spPr>
          <a:xfrm>
            <a:off x="3046430" y="5989147"/>
            <a:ext cx="4599160" cy="984885"/>
          </a:xfrm>
          <a:prstGeom prst="rect">
            <a:avLst/>
          </a:prstGeom>
          <a:noFill/>
        </p:spPr>
        <p:txBody>
          <a:bodyPr wrap="square" rtlCol="0">
            <a:spAutoFit/>
          </a:bodyPr>
          <a:lstStyle/>
          <a:p>
            <a:r>
              <a:rPr lang="es-ES" sz="1600" dirty="0">
                <a:latin typeface="Geogrotesque Sharp Wide Bd" panose="020B0000050200080000" pitchFamily="34" charset="0"/>
              </a:rPr>
              <a:t>Contacto:</a:t>
            </a:r>
          </a:p>
          <a:p>
            <a:pPr lvl="0"/>
            <a:r>
              <a:rPr lang="en-US" sz="1400" dirty="0" err="1">
                <a:solidFill>
                  <a:schemeClr val="dk1"/>
                </a:solidFill>
                <a:latin typeface="Geogrotesque Sharp Wide SmBd" panose="020B0000050200080000" pitchFamily="34" charset="0"/>
                <a:ea typeface="Calibri"/>
                <a:cs typeface="Calibri"/>
                <a:sym typeface="Calibri"/>
              </a:rPr>
              <a:t>Teléfono</a:t>
            </a:r>
            <a:r>
              <a:rPr lang="en-US" sz="1400" dirty="0">
                <a:solidFill>
                  <a:schemeClr val="dk1"/>
                </a:solidFill>
                <a:latin typeface="Geogrotesque Sharp Wide SmBd" panose="020B0000050200080000" pitchFamily="34" charset="0"/>
                <a:ea typeface="Calibri"/>
                <a:cs typeface="Calibri"/>
                <a:sym typeface="Calibri"/>
              </a:rPr>
              <a:t>: 0351-4342475 int. 247 </a:t>
            </a:r>
          </a:p>
          <a:p>
            <a:pPr lvl="0"/>
            <a:r>
              <a:rPr lang="en-US" sz="1400" dirty="0">
                <a:solidFill>
                  <a:schemeClr val="dk1"/>
                </a:solidFill>
                <a:latin typeface="Geogrotesque Sharp Wide SmBd" panose="020B0000050200080000" pitchFamily="34" charset="0"/>
                <a:ea typeface="Calibri"/>
                <a:cs typeface="Calibri"/>
                <a:sym typeface="Calibri"/>
              </a:rPr>
              <a:t>WhatsApp: 3512373629 </a:t>
            </a:r>
          </a:p>
          <a:p>
            <a:pPr lvl="0"/>
            <a:r>
              <a:rPr lang="en-US" sz="1400" dirty="0">
                <a:solidFill>
                  <a:schemeClr val="dk1"/>
                </a:solidFill>
                <a:latin typeface="Geogrotesque Sharp Wide SmBd" panose="020B0000050200080000" pitchFamily="34" charset="0"/>
                <a:ea typeface="Calibri"/>
                <a:cs typeface="Calibri"/>
                <a:sym typeface="Calibri"/>
              </a:rPr>
              <a:t>Email: calderascordoba@cba.gov.ar</a:t>
            </a:r>
            <a:endParaRPr lang="es-AR" sz="1400" dirty="0">
              <a:solidFill>
                <a:schemeClr val="dk1"/>
              </a:solidFill>
              <a:latin typeface="Geogrotesque Sharp Wide SmBd" panose="020B0000050200080000" pitchFamily="34" charset="0"/>
              <a:ea typeface="Calibri"/>
              <a:cs typeface="Calibri"/>
              <a:sym typeface="Calibri"/>
            </a:endParaRPr>
          </a:p>
        </p:txBody>
      </p:sp>
    </p:spTree>
    <p:extLst>
      <p:ext uri="{BB962C8B-B14F-4D97-AF65-F5344CB8AC3E}">
        <p14:creationId xmlns:p14="http://schemas.microsoft.com/office/powerpoint/2010/main" val="3093783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461665"/>
          </a:xfrm>
          <a:prstGeom prst="rect">
            <a:avLst/>
          </a:prstGeom>
          <a:noFill/>
        </p:spPr>
        <p:txBody>
          <a:bodyPr wrap="square" rtlCol="0">
            <a:spAutoFit/>
          </a:bodyPr>
          <a:lstStyle/>
          <a:p>
            <a:pPr lvl="0"/>
            <a:r>
              <a:rPr lang="es-AR" sz="2400" b="1" u="sng" dirty="0">
                <a:solidFill>
                  <a:srgbClr val="0070C0"/>
                </a:solidFill>
                <a:latin typeface="Geogrotesque Sharp Wide Bd" panose="020B0000050200080000" pitchFamily="34" charset="0"/>
                <a:ea typeface="Calibri"/>
                <a:cs typeface="Calibri"/>
                <a:sym typeface="Calibri"/>
              </a:rPr>
              <a:t>PROCÓRDOBA</a:t>
            </a:r>
          </a:p>
        </p:txBody>
      </p:sp>
      <p:sp>
        <p:nvSpPr>
          <p:cNvPr id="6" name="CuadroTexto 5"/>
          <p:cNvSpPr txBox="1"/>
          <p:nvPr/>
        </p:nvSpPr>
        <p:spPr>
          <a:xfrm rot="16200000">
            <a:off x="-2410889" y="3431252"/>
            <a:ext cx="6741113" cy="584775"/>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PROCORDOBA</a:t>
            </a:r>
          </a:p>
        </p:txBody>
      </p:sp>
      <p:sp>
        <p:nvSpPr>
          <p:cNvPr id="8" name="CuadroTexto 7"/>
          <p:cNvSpPr txBox="1"/>
          <p:nvPr/>
        </p:nvSpPr>
        <p:spPr>
          <a:xfrm>
            <a:off x="2589291" y="1493760"/>
            <a:ext cx="7369521" cy="4857484"/>
          </a:xfrm>
          <a:prstGeom prst="rect">
            <a:avLst/>
          </a:prstGeom>
          <a:noFill/>
        </p:spPr>
        <p:txBody>
          <a:bodyPr wrap="square" rtlCol="0">
            <a:spAutoFit/>
          </a:bodyPr>
          <a:lstStyle/>
          <a:p>
            <a:pPr marL="285750" lvl="0" indent="-285750">
              <a:lnSpc>
                <a:spcPct val="150000"/>
              </a:lnSpc>
              <a:buClr>
                <a:schemeClr val="dk1"/>
              </a:buClr>
              <a:buSzPts val="1800"/>
              <a:buFont typeface="Arial"/>
              <a:buChar char="•"/>
            </a:pPr>
            <a:r>
              <a:rPr lang="es-AR" sz="1600" dirty="0">
                <a:solidFill>
                  <a:schemeClr val="dk1"/>
                </a:solidFill>
                <a:latin typeface="Geogrotesque Sharp Wide Lt" panose="020B0000050200080000" pitchFamily="34" charset="0"/>
                <a:ea typeface="Calibri"/>
                <a:cs typeface="Calibri"/>
                <a:sym typeface="Calibri"/>
              </a:rPr>
              <a:t>Apoyo económico para</a:t>
            </a:r>
            <a:r>
              <a:rPr lang="es-AR" sz="1600" b="1" dirty="0">
                <a:solidFill>
                  <a:schemeClr val="dk1"/>
                </a:solidFill>
                <a:latin typeface="Geogrotesque Sharp Wide Lt" panose="020B0000050200080000" pitchFamily="34" charset="0"/>
                <a:ea typeface="Calibri"/>
                <a:cs typeface="Calibri"/>
                <a:sym typeface="Calibri"/>
              </a:rPr>
              <a:t> </a:t>
            </a:r>
            <a:r>
              <a:rPr lang="es-AR" sz="1600" dirty="0">
                <a:solidFill>
                  <a:schemeClr val="dk1"/>
                </a:solidFill>
                <a:latin typeface="Geogrotesque Sharp Wide Lt" panose="020B0000050200080000" pitchFamily="34" charset="0"/>
                <a:ea typeface="Calibri"/>
                <a:cs typeface="Calibri"/>
                <a:sym typeface="Calibri"/>
              </a:rPr>
              <a:t>participar en </a:t>
            </a:r>
            <a:r>
              <a:rPr lang="es-AR" sz="1600" b="1" dirty="0">
                <a:solidFill>
                  <a:schemeClr val="dk1"/>
                </a:solidFill>
                <a:latin typeface="Geogrotesque Sharp Wide Lt" panose="020B0000050200080000" pitchFamily="34" charset="0"/>
                <a:ea typeface="Calibri"/>
                <a:cs typeface="Calibri"/>
                <a:sym typeface="Calibri"/>
              </a:rPr>
              <a:t>Ferias y Misiones</a:t>
            </a:r>
            <a:r>
              <a:rPr lang="es-AR" sz="1600" dirty="0">
                <a:solidFill>
                  <a:schemeClr val="dk1"/>
                </a:solidFill>
                <a:latin typeface="Geogrotesque Sharp Wide Lt" panose="020B0000050200080000" pitchFamily="34" charset="0"/>
                <a:ea typeface="Calibri"/>
                <a:cs typeface="Calibri"/>
                <a:sym typeface="Calibri"/>
              </a:rPr>
              <a:t> y otros eventos comerciales relevantes para ampliar la Cartera de Clientes</a:t>
            </a:r>
            <a:endParaRPr lang="es-AR" sz="1600" dirty="0">
              <a:latin typeface="Geogrotesque Sharp Wide Lt" panose="020B0000050200080000" pitchFamily="34" charset="0"/>
            </a:endParaRPr>
          </a:p>
          <a:p>
            <a:pPr marL="285750" lvl="0" indent="-285750">
              <a:lnSpc>
                <a:spcPct val="150000"/>
              </a:lnSpc>
              <a:buClr>
                <a:schemeClr val="dk1"/>
              </a:buClr>
              <a:buSzPts val="1800"/>
              <a:buFont typeface="Arial"/>
              <a:buChar char="•"/>
            </a:pPr>
            <a:r>
              <a:rPr lang="es-AR" sz="1600" b="1" dirty="0">
                <a:solidFill>
                  <a:schemeClr val="dk1"/>
                </a:solidFill>
                <a:latin typeface="Geogrotesque Sharp Wide Lt" panose="020B0000050200080000" pitchFamily="34" charset="0"/>
                <a:ea typeface="Calibri"/>
                <a:cs typeface="Calibri"/>
                <a:sym typeface="Calibri"/>
              </a:rPr>
              <a:t>Asistencia </a:t>
            </a:r>
            <a:r>
              <a:rPr lang="es-AR" sz="1600" dirty="0">
                <a:solidFill>
                  <a:schemeClr val="dk1"/>
                </a:solidFill>
                <a:latin typeface="Geogrotesque Sharp Wide Lt" panose="020B0000050200080000" pitchFamily="34" charset="0"/>
                <a:ea typeface="Calibri"/>
                <a:cs typeface="Calibri"/>
                <a:sym typeface="Calibri"/>
              </a:rPr>
              <a:t>para exportar a productores de bienes y servicios. Apoyo económico para desarrollar actividades de internacionalización: acciones de marketing, estudio de mercado, normas de calidad para acceder a mercados extranjeros, asesoramiento legal y contratación de expertos.</a:t>
            </a:r>
            <a:endParaRPr lang="es-AR" sz="1600" dirty="0">
              <a:latin typeface="Geogrotesque Sharp Wide Lt" panose="020B0000050200080000" pitchFamily="34" charset="0"/>
            </a:endParaRPr>
          </a:p>
          <a:p>
            <a:pPr marL="285750" lvl="0" indent="-285750">
              <a:lnSpc>
                <a:spcPct val="150000"/>
              </a:lnSpc>
              <a:buClr>
                <a:schemeClr val="dk1"/>
              </a:buClr>
              <a:buSzPts val="1800"/>
              <a:buFont typeface="Arial"/>
              <a:buChar char="•"/>
            </a:pPr>
            <a:r>
              <a:rPr lang="es-AR" sz="1600" b="1" dirty="0">
                <a:solidFill>
                  <a:schemeClr val="dk1"/>
                </a:solidFill>
                <a:latin typeface="Geogrotesque Sharp Wide Lt" panose="020B0000050200080000" pitchFamily="34" charset="0"/>
                <a:ea typeface="Calibri"/>
                <a:cs typeface="Calibri"/>
                <a:sym typeface="Calibri"/>
              </a:rPr>
              <a:t>Compra Pública Internacional</a:t>
            </a:r>
            <a:r>
              <a:rPr lang="es-AR" sz="1600" dirty="0">
                <a:solidFill>
                  <a:schemeClr val="dk1"/>
                </a:solidFill>
                <a:latin typeface="Geogrotesque Sharp Wide Lt" panose="020B0000050200080000" pitchFamily="34" charset="0"/>
                <a:ea typeface="Calibri"/>
                <a:cs typeface="Calibri"/>
                <a:sym typeface="Calibri"/>
              </a:rPr>
              <a:t>: servicio que pone a disposición oportunidades comerciales para exportar bienes y servicios a organizaciones internacionales y Estados (nacionales, provinciales y locales).</a:t>
            </a:r>
            <a:endParaRPr lang="es-AR" sz="1600" dirty="0">
              <a:latin typeface="Geogrotesque Sharp Wide Lt" panose="020B0000050200080000" pitchFamily="34" charset="0"/>
            </a:endParaRPr>
          </a:p>
          <a:p>
            <a:pPr marL="285750" lvl="0" indent="-285750">
              <a:lnSpc>
                <a:spcPct val="150000"/>
              </a:lnSpc>
              <a:buClr>
                <a:schemeClr val="dk1"/>
              </a:buClr>
              <a:buSzPts val="1800"/>
              <a:buFont typeface="Arial"/>
              <a:buChar char="•"/>
            </a:pPr>
            <a:r>
              <a:rPr lang="es-AR" sz="1600" b="1" dirty="0">
                <a:solidFill>
                  <a:schemeClr val="dk1"/>
                </a:solidFill>
                <a:latin typeface="Geogrotesque Sharp Wide Lt" panose="020B0000050200080000" pitchFamily="34" charset="0"/>
                <a:ea typeface="Calibri"/>
                <a:cs typeface="Calibri"/>
                <a:sym typeface="Calibri"/>
              </a:rPr>
              <a:t>Información Técnica: </a:t>
            </a:r>
            <a:r>
              <a:rPr lang="es-AR" sz="1600" dirty="0">
                <a:solidFill>
                  <a:schemeClr val="dk1"/>
                </a:solidFill>
                <a:latin typeface="Geogrotesque Sharp Wide Lt" panose="020B0000050200080000" pitchFamily="34" charset="0"/>
                <a:ea typeface="Calibri"/>
                <a:cs typeface="Calibri"/>
                <a:sym typeface="Calibri"/>
              </a:rPr>
              <a:t>Asistencia técnica, informes estadísticos y estudios enfocados en las tendencias del mercado global para facilitar la toma de decisiones.</a:t>
            </a:r>
            <a:endParaRPr lang="es-AR" dirty="0">
              <a:solidFill>
                <a:schemeClr val="dk1"/>
              </a:solidFill>
              <a:ea typeface="Calibri"/>
              <a:cs typeface="Calibri"/>
              <a:sym typeface="Calibri"/>
            </a:endParaRPr>
          </a:p>
        </p:txBody>
      </p:sp>
      <p:sp>
        <p:nvSpPr>
          <p:cNvPr id="7" name="CuadroTexto 6"/>
          <p:cNvSpPr txBox="1"/>
          <p:nvPr/>
        </p:nvSpPr>
        <p:spPr>
          <a:xfrm>
            <a:off x="3046430" y="6351244"/>
            <a:ext cx="4599160" cy="553998"/>
          </a:xfrm>
          <a:prstGeom prst="rect">
            <a:avLst/>
          </a:prstGeom>
          <a:noFill/>
        </p:spPr>
        <p:txBody>
          <a:bodyPr wrap="square" rtlCol="0">
            <a:spAutoFit/>
          </a:bodyPr>
          <a:lstStyle/>
          <a:p>
            <a:r>
              <a:rPr lang="es-ES" sz="1600" dirty="0">
                <a:latin typeface="Geogrotesque Sharp Wide Bd" panose="020B0000050200080000" pitchFamily="34" charset="0"/>
              </a:rPr>
              <a:t>Contacto:</a:t>
            </a:r>
          </a:p>
          <a:p>
            <a:pPr lvl="0"/>
            <a:r>
              <a:rPr lang="es-AR" sz="1400" dirty="0">
                <a:solidFill>
                  <a:schemeClr val="dk1"/>
                </a:solidFill>
                <a:latin typeface="Geogrotesque Sharp Wide SmBd" panose="020B0000050200080000" pitchFamily="34" charset="0"/>
                <a:ea typeface="Calibri"/>
                <a:cs typeface="Calibri"/>
                <a:sym typeface="Calibri"/>
              </a:rPr>
              <a:t>Mail: front.office@procordoba.org</a:t>
            </a:r>
          </a:p>
        </p:txBody>
      </p:sp>
    </p:spTree>
    <p:extLst>
      <p:ext uri="{BB962C8B-B14F-4D97-AF65-F5344CB8AC3E}">
        <p14:creationId xmlns:p14="http://schemas.microsoft.com/office/powerpoint/2010/main" val="369798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461665"/>
          </a:xfrm>
          <a:prstGeom prst="rect">
            <a:avLst/>
          </a:prstGeom>
          <a:noFill/>
        </p:spPr>
        <p:txBody>
          <a:bodyPr wrap="square" rtlCol="0">
            <a:spAutoFit/>
          </a:bodyPr>
          <a:lstStyle/>
          <a:p>
            <a:r>
              <a:rPr lang="es-AR" sz="2400" b="1" u="sng" dirty="0">
                <a:solidFill>
                  <a:srgbClr val="0070C0"/>
                </a:solidFill>
                <a:highlight>
                  <a:schemeClr val="lt1"/>
                </a:highlight>
                <a:latin typeface="Geogrotesque Sharp Wide Bd" panose="020B0000050200080000" pitchFamily="34" charset="0"/>
                <a:ea typeface="Calibri"/>
                <a:cs typeface="Calibri"/>
                <a:sym typeface="Calibri"/>
              </a:rPr>
              <a:t>CONCURSO IDEAS EMPRENDEDORAS</a:t>
            </a:r>
            <a:endParaRPr lang="es-AR" sz="2400" b="1" u="sng" dirty="0">
              <a:solidFill>
                <a:srgbClr val="0070C0"/>
              </a:solidFill>
              <a:latin typeface="Geogrotesque Sharp Wide Bd" panose="020B0000050200080000" pitchFamily="34" charset="0"/>
              <a:ea typeface="Calibri"/>
              <a:cs typeface="Calibri"/>
              <a:sym typeface="Calibri"/>
            </a:endParaRPr>
          </a:p>
        </p:txBody>
      </p:sp>
      <p:sp>
        <p:nvSpPr>
          <p:cNvPr id="6" name="CuadroTexto 5"/>
          <p:cNvSpPr txBox="1"/>
          <p:nvPr/>
        </p:nvSpPr>
        <p:spPr>
          <a:xfrm rot="16200000">
            <a:off x="-2410889" y="3431252"/>
            <a:ext cx="6741113" cy="584775"/>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SUBSECRETARÍA PYME</a:t>
            </a:r>
          </a:p>
        </p:txBody>
      </p:sp>
      <p:sp>
        <p:nvSpPr>
          <p:cNvPr id="8" name="CuadroTexto 7"/>
          <p:cNvSpPr txBox="1"/>
          <p:nvPr/>
        </p:nvSpPr>
        <p:spPr>
          <a:xfrm>
            <a:off x="2462544" y="1800035"/>
            <a:ext cx="7369521" cy="5355312"/>
          </a:xfrm>
          <a:prstGeom prst="rect">
            <a:avLst/>
          </a:prstGeom>
          <a:noFill/>
        </p:spPr>
        <p:txBody>
          <a:bodyPr wrap="square" rtlCol="0">
            <a:spAutoFit/>
          </a:bodyPr>
          <a:lstStyle/>
          <a:p>
            <a:pPr lvl="0">
              <a:lnSpc>
                <a:spcPct val="150000"/>
              </a:lnSpc>
            </a:pPr>
            <a:r>
              <a:rPr lang="es-AR" sz="1600" b="1" dirty="0">
                <a:solidFill>
                  <a:schemeClr val="dk1"/>
                </a:solidFill>
                <a:latin typeface="Geogrotesque Sharp Wide Bd" panose="020B0000050200080000" pitchFamily="34" charset="0"/>
                <a:ea typeface="Calibri"/>
                <a:cs typeface="Calibri"/>
                <a:sym typeface="Calibri"/>
              </a:rPr>
              <a:t>Objetivo</a:t>
            </a:r>
            <a:endParaRPr lang="es-AR" sz="1600" dirty="0">
              <a:solidFill>
                <a:schemeClr val="dk1"/>
              </a:solidFill>
              <a:latin typeface="Geogrotesque Sharp Wide Bd" panose="020B0000050200080000" pitchFamily="34" charset="0"/>
              <a:ea typeface="Calibri"/>
              <a:cs typeface="Calibri"/>
              <a:sym typeface="Calibri"/>
            </a:endParaRPr>
          </a:p>
          <a:p>
            <a:pPr lvl="0">
              <a:lnSpc>
                <a:spcPct val="150000"/>
              </a:lnSpc>
            </a:pPr>
            <a:r>
              <a:rPr lang="es-AR" sz="1600" dirty="0">
                <a:solidFill>
                  <a:schemeClr val="dk1"/>
                </a:solidFill>
                <a:latin typeface="Geogrotesque Sharp Wide Lt" panose="020B0000050200080000" pitchFamily="34" charset="0"/>
                <a:ea typeface="Calibri"/>
                <a:cs typeface="Calibri"/>
                <a:sym typeface="Calibri"/>
              </a:rPr>
              <a:t>Incentivar a los emprendedores a formular, desarrollar y fortalecer sus proyectos y planes de negocios, reconociendo y premiando a emprendimientos cordobeses que se encuentran en etapa inicial, sin ventas realizadas, y que se destaquen en términos de originalidad y potencialidad y en la contribución al desarrollo socio-productivo de la provincia.</a:t>
            </a:r>
          </a:p>
          <a:p>
            <a:pPr lvl="0">
              <a:lnSpc>
                <a:spcPct val="150000"/>
              </a:lnSpc>
            </a:pPr>
            <a:r>
              <a:rPr lang="es-AR" sz="1600" dirty="0">
                <a:solidFill>
                  <a:schemeClr val="dk1"/>
                </a:solidFill>
                <a:latin typeface="Geogrotesque Sharp Wide Lt" panose="020B0000050200080000" pitchFamily="34" charset="0"/>
                <a:ea typeface="Calibri"/>
                <a:cs typeface="Calibri"/>
                <a:sym typeface="Calibri"/>
              </a:rPr>
              <a:t>Los</a:t>
            </a:r>
            <a:r>
              <a:rPr lang="es-AR" sz="1600" b="1" dirty="0">
                <a:solidFill>
                  <a:schemeClr val="dk1"/>
                </a:solidFill>
                <a:latin typeface="Geogrotesque Sharp Wide Lt" panose="020B0000050200080000" pitchFamily="34" charset="0"/>
                <a:ea typeface="Calibri"/>
                <a:cs typeface="Calibri"/>
                <a:sym typeface="Calibri"/>
              </a:rPr>
              <a:t> premios </a:t>
            </a:r>
            <a:r>
              <a:rPr lang="es-AR" sz="1600" dirty="0">
                <a:solidFill>
                  <a:schemeClr val="dk1"/>
                </a:solidFill>
                <a:latin typeface="Geogrotesque Sharp Wide Lt" panose="020B0000050200080000" pitchFamily="34" charset="0"/>
                <a:ea typeface="Calibri"/>
                <a:cs typeface="Calibri"/>
                <a:sym typeface="Calibri"/>
              </a:rPr>
              <a:t>establecidos por el concurso serán los siguientes:</a:t>
            </a:r>
            <a:endParaRPr lang="es-AR" sz="1600" dirty="0">
              <a:latin typeface="Geogrotesque Sharp Wide Lt" panose="020B0000050200080000" pitchFamily="34" charset="0"/>
            </a:endParaRPr>
          </a:p>
          <a:p>
            <a:pPr lvl="0">
              <a:lnSpc>
                <a:spcPct val="150000"/>
              </a:lnSpc>
            </a:pPr>
            <a:endParaRPr lang="es-AR" sz="1600" dirty="0">
              <a:solidFill>
                <a:schemeClr val="dk1"/>
              </a:solidFill>
              <a:latin typeface="Geogrotesque Sharp Wide Lt" panose="020B0000050200080000" pitchFamily="34" charset="0"/>
              <a:ea typeface="Calibri"/>
              <a:cs typeface="Calibri"/>
              <a:sym typeface="Calibri"/>
            </a:endParaRPr>
          </a:p>
          <a:p>
            <a:pPr lvl="0">
              <a:lnSpc>
                <a:spcPct val="150000"/>
              </a:lnSpc>
            </a:pPr>
            <a:r>
              <a:rPr lang="es-AR" sz="1600" b="1" dirty="0">
                <a:solidFill>
                  <a:schemeClr val="dk1"/>
                </a:solidFill>
                <a:latin typeface="Geogrotesque Sharp Wide Lt" panose="020B0000050200080000" pitchFamily="34" charset="0"/>
                <a:ea typeface="Calibri"/>
                <a:cs typeface="Calibri"/>
                <a:sym typeface="Calibri"/>
              </a:rPr>
              <a:t>			Otros beneficios</a:t>
            </a:r>
            <a:r>
              <a:rPr lang="es-AR" sz="1600" dirty="0">
                <a:solidFill>
                  <a:schemeClr val="dk1"/>
                </a:solidFill>
                <a:latin typeface="Geogrotesque Sharp Wide Lt" panose="020B0000050200080000" pitchFamily="34" charset="0"/>
                <a:ea typeface="Calibri"/>
                <a:cs typeface="Calibri"/>
                <a:sym typeface="Calibri"/>
              </a:rPr>
              <a:t> para los participantes:</a:t>
            </a:r>
          </a:p>
          <a:p>
            <a:pPr lvl="0">
              <a:lnSpc>
                <a:spcPct val="150000"/>
              </a:lnSpc>
            </a:pPr>
            <a:r>
              <a:rPr lang="es-AR" sz="1600" dirty="0">
                <a:solidFill>
                  <a:schemeClr val="dk1"/>
                </a:solidFill>
                <a:latin typeface="Geogrotesque Sharp Wide Lt" panose="020B0000050200080000" pitchFamily="34" charset="0"/>
                <a:ea typeface="Calibri"/>
                <a:cs typeface="Calibri"/>
                <a:sym typeface="Calibri"/>
              </a:rPr>
              <a:t>				- Becas de capacitación.</a:t>
            </a:r>
            <a:endParaRPr lang="es-AR" sz="1600" dirty="0">
              <a:latin typeface="Geogrotesque Sharp Wide Lt" panose="020B0000050200080000" pitchFamily="34" charset="0"/>
            </a:endParaRPr>
          </a:p>
          <a:p>
            <a:pPr lvl="0">
              <a:lnSpc>
                <a:spcPct val="150000"/>
              </a:lnSpc>
            </a:pPr>
            <a:r>
              <a:rPr lang="es-AR" sz="1600" dirty="0">
                <a:solidFill>
                  <a:schemeClr val="dk1"/>
                </a:solidFill>
                <a:latin typeface="Geogrotesque Sharp Wide Lt" panose="020B0000050200080000" pitchFamily="34" charset="0"/>
                <a:ea typeface="Calibri"/>
                <a:cs typeface="Calibri"/>
                <a:sym typeface="Calibri"/>
              </a:rPr>
              <a:t>				- Incubación.</a:t>
            </a:r>
            <a:endParaRPr lang="es-AR" sz="1600" dirty="0">
              <a:latin typeface="Geogrotesque Sharp Wide Lt" panose="020B0000050200080000" pitchFamily="34" charset="0"/>
            </a:endParaRPr>
          </a:p>
          <a:p>
            <a:pPr lvl="0">
              <a:lnSpc>
                <a:spcPct val="150000"/>
              </a:lnSpc>
              <a:buClr>
                <a:schemeClr val="dk1"/>
              </a:buClr>
              <a:buSzPts val="1800"/>
            </a:pPr>
            <a:endParaRPr lang="es-AR" sz="1600" dirty="0">
              <a:latin typeface="Geogrotesque Sharp Wide Lt" panose="020B0000050200080000" pitchFamily="34" charset="0"/>
            </a:endParaRPr>
          </a:p>
          <a:p>
            <a:pPr lvl="0">
              <a:lnSpc>
                <a:spcPct val="150000"/>
              </a:lnSpc>
            </a:pPr>
            <a:r>
              <a:rPr lang="es-AR" dirty="0">
                <a:solidFill>
                  <a:schemeClr val="dk1"/>
                </a:solidFill>
                <a:ea typeface="Calibri"/>
                <a:cs typeface="Calibri"/>
                <a:sym typeface="Calibri"/>
              </a:rPr>
              <a:t/>
            </a:r>
            <a:br>
              <a:rPr lang="es-AR" dirty="0">
                <a:solidFill>
                  <a:schemeClr val="dk1"/>
                </a:solidFill>
                <a:ea typeface="Calibri"/>
                <a:cs typeface="Calibri"/>
                <a:sym typeface="Calibri"/>
              </a:rPr>
            </a:br>
            <a:endParaRPr lang="es-AR" dirty="0">
              <a:solidFill>
                <a:schemeClr val="dk1"/>
              </a:solidFill>
              <a:ea typeface="Calibri"/>
              <a:cs typeface="Calibri"/>
              <a:sym typeface="Calibri"/>
            </a:endParaRPr>
          </a:p>
        </p:txBody>
      </p:sp>
      <p:pic>
        <p:nvPicPr>
          <p:cNvPr id="3" name="Imagen 2"/>
          <p:cNvPicPr>
            <a:picLocks noChangeAspect="1"/>
          </p:cNvPicPr>
          <p:nvPr/>
        </p:nvPicPr>
        <p:blipFill>
          <a:blip r:embed="rId3"/>
          <a:stretch>
            <a:fillRect/>
          </a:stretch>
        </p:blipFill>
        <p:spPr>
          <a:xfrm>
            <a:off x="2827693" y="4492321"/>
            <a:ext cx="1865494" cy="2093648"/>
          </a:xfrm>
          <a:prstGeom prst="rect">
            <a:avLst/>
          </a:prstGeom>
        </p:spPr>
      </p:pic>
      <p:sp>
        <p:nvSpPr>
          <p:cNvPr id="5" name="CuadroTexto 4"/>
          <p:cNvSpPr txBox="1"/>
          <p:nvPr/>
        </p:nvSpPr>
        <p:spPr>
          <a:xfrm>
            <a:off x="2199992" y="6337426"/>
            <a:ext cx="914400" cy="851025"/>
          </a:xfrm>
          <a:prstGeom prst="rect">
            <a:avLst/>
          </a:prstGeom>
          <a:solidFill>
            <a:schemeClr val="bg1"/>
          </a:solidFill>
        </p:spPr>
        <p:txBody>
          <a:bodyPr wrap="square" rtlCol="0">
            <a:spAutoFit/>
          </a:bodyPr>
          <a:lstStyle/>
          <a:p>
            <a:endParaRPr lang="es-AR" dirty="0"/>
          </a:p>
        </p:txBody>
      </p:sp>
    </p:spTree>
    <p:extLst>
      <p:ext uri="{BB962C8B-B14F-4D97-AF65-F5344CB8AC3E}">
        <p14:creationId xmlns:p14="http://schemas.microsoft.com/office/powerpoint/2010/main" val="1973554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461665"/>
          </a:xfrm>
          <a:prstGeom prst="rect">
            <a:avLst/>
          </a:prstGeom>
          <a:noFill/>
        </p:spPr>
        <p:txBody>
          <a:bodyPr wrap="square" rtlCol="0">
            <a:spAutoFit/>
          </a:bodyPr>
          <a:lstStyle/>
          <a:p>
            <a:r>
              <a:rPr lang="es-AR" sz="2400" b="1" u="sng" dirty="0">
                <a:solidFill>
                  <a:srgbClr val="0070C0"/>
                </a:solidFill>
                <a:highlight>
                  <a:schemeClr val="lt1"/>
                </a:highlight>
                <a:latin typeface="Geogrotesque Sharp Wide Bd" panose="020B0000050200080000" pitchFamily="34" charset="0"/>
                <a:ea typeface="Calibri"/>
                <a:cs typeface="Calibri"/>
                <a:sym typeface="Calibri"/>
              </a:rPr>
              <a:t>CONCURSO IDEAS EMPRENDEDORAS</a:t>
            </a:r>
            <a:endParaRPr lang="es-AR" sz="2400" b="1" u="sng" dirty="0">
              <a:solidFill>
                <a:srgbClr val="0070C0"/>
              </a:solidFill>
              <a:latin typeface="Geogrotesque Sharp Wide Bd" panose="020B0000050200080000" pitchFamily="34" charset="0"/>
              <a:ea typeface="Calibri"/>
              <a:cs typeface="Calibri"/>
              <a:sym typeface="Calibri"/>
            </a:endParaRPr>
          </a:p>
        </p:txBody>
      </p:sp>
      <p:sp>
        <p:nvSpPr>
          <p:cNvPr id="6" name="CuadroTexto 5"/>
          <p:cNvSpPr txBox="1"/>
          <p:nvPr/>
        </p:nvSpPr>
        <p:spPr>
          <a:xfrm rot="16200000">
            <a:off x="-2410889" y="3431252"/>
            <a:ext cx="6741113" cy="584775"/>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SUBSECRETARÍA PYME</a:t>
            </a:r>
          </a:p>
        </p:txBody>
      </p:sp>
      <p:sp>
        <p:nvSpPr>
          <p:cNvPr id="8" name="CuadroTexto 7"/>
          <p:cNvSpPr txBox="1"/>
          <p:nvPr/>
        </p:nvSpPr>
        <p:spPr>
          <a:xfrm>
            <a:off x="2589291" y="1892174"/>
            <a:ext cx="7369521" cy="3416320"/>
          </a:xfrm>
          <a:prstGeom prst="rect">
            <a:avLst/>
          </a:prstGeom>
          <a:noFill/>
        </p:spPr>
        <p:txBody>
          <a:bodyPr wrap="square" rtlCol="0">
            <a:spAutoFit/>
          </a:bodyPr>
          <a:lstStyle/>
          <a:p>
            <a:pPr lvl="0">
              <a:lnSpc>
                <a:spcPct val="150000"/>
              </a:lnSpc>
            </a:pPr>
            <a:r>
              <a:rPr lang="es-AR" sz="1600" b="1" dirty="0">
                <a:solidFill>
                  <a:schemeClr val="dk1"/>
                </a:solidFill>
                <a:latin typeface="Geogrotesque Sharp Wide SmBd" panose="020B0000050200080000" pitchFamily="34" charset="0"/>
                <a:ea typeface="Calibri"/>
                <a:cs typeface="Calibri"/>
                <a:sym typeface="Calibri"/>
              </a:rPr>
              <a:t>Criterios de Priorización:</a:t>
            </a:r>
            <a:endParaRPr lang="es-AR" sz="1600" dirty="0">
              <a:solidFill>
                <a:schemeClr val="dk1"/>
              </a:solidFill>
              <a:latin typeface="Geogrotesque Sharp Wide SmBd" panose="020B0000050200080000" pitchFamily="34" charset="0"/>
              <a:ea typeface="Calibri"/>
              <a:cs typeface="Calibri"/>
              <a:sym typeface="Calibri"/>
            </a:endParaRPr>
          </a:p>
          <a:p>
            <a:pPr marL="285750" lvl="0" indent="-285750">
              <a:lnSpc>
                <a:spcPct val="150000"/>
              </a:lnSpc>
              <a:buFont typeface="Arial" panose="020B0604020202020204" pitchFamily="34" charset="0"/>
              <a:buChar char="•"/>
            </a:pPr>
            <a:r>
              <a:rPr lang="es-AR" sz="1600" dirty="0">
                <a:solidFill>
                  <a:schemeClr val="dk1"/>
                </a:solidFill>
                <a:latin typeface="Geogrotesque Sharp Wide Lt" panose="020B0000050200080000" pitchFamily="34" charset="0"/>
                <a:ea typeface="Calibri"/>
                <a:cs typeface="Calibri"/>
                <a:sym typeface="Calibri"/>
              </a:rPr>
              <a:t>Sustentabilidad del negocio</a:t>
            </a:r>
          </a:p>
          <a:p>
            <a:pPr marL="285750" lvl="0" indent="-285750">
              <a:lnSpc>
                <a:spcPct val="150000"/>
              </a:lnSpc>
              <a:buFont typeface="Arial" panose="020B0604020202020204" pitchFamily="34" charset="0"/>
              <a:buChar char="•"/>
            </a:pPr>
            <a:r>
              <a:rPr lang="es-AR" sz="1600" dirty="0">
                <a:solidFill>
                  <a:schemeClr val="dk1"/>
                </a:solidFill>
                <a:latin typeface="Geogrotesque Sharp Wide Lt" panose="020B0000050200080000" pitchFamily="34" charset="0"/>
                <a:ea typeface="Calibri"/>
                <a:cs typeface="Calibri"/>
                <a:sym typeface="Calibri"/>
              </a:rPr>
              <a:t>Inserción en el mercado</a:t>
            </a:r>
          </a:p>
          <a:p>
            <a:pPr marL="285750" lvl="0" indent="-285750">
              <a:lnSpc>
                <a:spcPct val="150000"/>
              </a:lnSpc>
              <a:buFont typeface="Arial" panose="020B0604020202020204" pitchFamily="34" charset="0"/>
              <a:buChar char="•"/>
            </a:pPr>
            <a:r>
              <a:rPr lang="es-AR" sz="1600" dirty="0">
                <a:solidFill>
                  <a:schemeClr val="dk1"/>
                </a:solidFill>
                <a:latin typeface="Geogrotesque Sharp Wide Lt" panose="020B0000050200080000" pitchFamily="34" charset="0"/>
                <a:ea typeface="Calibri"/>
                <a:cs typeface="Calibri"/>
                <a:sym typeface="Calibri"/>
              </a:rPr>
              <a:t>Generación de empleo</a:t>
            </a:r>
          </a:p>
          <a:p>
            <a:pPr marL="285750" lvl="0" indent="-285750">
              <a:lnSpc>
                <a:spcPct val="150000"/>
              </a:lnSpc>
              <a:buFont typeface="Arial" panose="020B0604020202020204" pitchFamily="34" charset="0"/>
              <a:buChar char="•"/>
            </a:pPr>
            <a:r>
              <a:rPr lang="es-AR" sz="1600" dirty="0">
                <a:solidFill>
                  <a:schemeClr val="dk1"/>
                </a:solidFill>
                <a:latin typeface="Geogrotesque Sharp Wide Lt" panose="020B0000050200080000" pitchFamily="34" charset="0"/>
                <a:ea typeface="Calibri"/>
                <a:cs typeface="Calibri"/>
                <a:sym typeface="Calibri"/>
              </a:rPr>
              <a:t>Contribución al desarrollo local</a:t>
            </a:r>
          </a:p>
          <a:p>
            <a:pPr marL="285750" lvl="0" indent="-285750">
              <a:lnSpc>
                <a:spcPct val="150000"/>
              </a:lnSpc>
              <a:buFont typeface="Arial" panose="020B0604020202020204" pitchFamily="34" charset="0"/>
              <a:buChar char="•"/>
            </a:pPr>
            <a:r>
              <a:rPr lang="es-AR" sz="1600" dirty="0">
                <a:solidFill>
                  <a:schemeClr val="dk1"/>
                </a:solidFill>
                <a:latin typeface="Geogrotesque Sharp Wide Lt" panose="020B0000050200080000" pitchFamily="34" charset="0"/>
                <a:ea typeface="Calibri"/>
                <a:cs typeface="Calibri"/>
                <a:sym typeface="Calibri"/>
              </a:rPr>
              <a:t>Valor agregado -Innovación</a:t>
            </a:r>
          </a:p>
          <a:p>
            <a:pPr marL="285750" lvl="0" indent="-285750">
              <a:lnSpc>
                <a:spcPct val="150000"/>
              </a:lnSpc>
              <a:buFont typeface="Arial" panose="020B0604020202020204" pitchFamily="34" charset="0"/>
              <a:buChar char="•"/>
            </a:pPr>
            <a:r>
              <a:rPr lang="es-AR" sz="1600" dirty="0">
                <a:solidFill>
                  <a:schemeClr val="dk1"/>
                </a:solidFill>
                <a:latin typeface="Geogrotesque Sharp Wide Lt" panose="020B0000050200080000" pitchFamily="34" charset="0"/>
                <a:ea typeface="Calibri"/>
                <a:cs typeface="Calibri"/>
                <a:sym typeface="Calibri"/>
              </a:rPr>
              <a:t>Circularidad - adaptación al nuevo paradigma de la economía circular</a:t>
            </a:r>
          </a:p>
          <a:p>
            <a:pPr lvl="0">
              <a:lnSpc>
                <a:spcPct val="150000"/>
              </a:lnSpc>
            </a:pPr>
            <a:r>
              <a:rPr lang="es-AR" sz="1600" dirty="0">
                <a:solidFill>
                  <a:schemeClr val="dk1"/>
                </a:solidFill>
                <a:latin typeface="Geogrotesque Sharp Wide Lt" panose="020B0000050200080000" pitchFamily="34" charset="0"/>
                <a:ea typeface="Calibri"/>
                <a:cs typeface="Calibri"/>
                <a:sym typeface="Calibri"/>
              </a:rPr>
              <a:t/>
            </a:r>
            <a:br>
              <a:rPr lang="es-AR" sz="1600" dirty="0">
                <a:solidFill>
                  <a:schemeClr val="dk1"/>
                </a:solidFill>
                <a:latin typeface="Geogrotesque Sharp Wide Lt" panose="020B0000050200080000" pitchFamily="34" charset="0"/>
                <a:ea typeface="Calibri"/>
                <a:cs typeface="Calibri"/>
                <a:sym typeface="Calibri"/>
              </a:rPr>
            </a:br>
            <a:r>
              <a:rPr lang="es-AR" sz="1600" dirty="0">
                <a:solidFill>
                  <a:schemeClr val="dk1"/>
                </a:solidFill>
                <a:latin typeface="Geogrotesque Sharp Wide Bd" panose="020B0000050200080000" pitchFamily="34" charset="0"/>
                <a:ea typeface="Calibri"/>
                <a:cs typeface="Calibri"/>
                <a:sym typeface="Calibri"/>
              </a:rPr>
              <a:t>Convocatoria abierta del 15/04/2024 al 31/05/2024.</a:t>
            </a:r>
            <a:endParaRPr lang="es-AR" dirty="0">
              <a:solidFill>
                <a:schemeClr val="dk1"/>
              </a:solidFill>
              <a:ea typeface="Calibri"/>
              <a:cs typeface="Calibri"/>
              <a:sym typeface="Calibri"/>
            </a:endParaRPr>
          </a:p>
        </p:txBody>
      </p:sp>
      <p:sp>
        <p:nvSpPr>
          <p:cNvPr id="7" name="CuadroTexto 6"/>
          <p:cNvSpPr txBox="1"/>
          <p:nvPr/>
        </p:nvSpPr>
        <p:spPr>
          <a:xfrm>
            <a:off x="3046430" y="6369671"/>
            <a:ext cx="4599160" cy="830997"/>
          </a:xfrm>
          <a:prstGeom prst="rect">
            <a:avLst/>
          </a:prstGeom>
          <a:noFill/>
        </p:spPr>
        <p:txBody>
          <a:bodyPr wrap="square" rtlCol="0">
            <a:spAutoFit/>
          </a:bodyPr>
          <a:lstStyle/>
          <a:p>
            <a:r>
              <a:rPr lang="es-ES" sz="1600" dirty="0">
                <a:latin typeface="Geogrotesque Sharp Wide Bd" panose="020B0000050200080000" pitchFamily="34" charset="0"/>
              </a:rPr>
              <a:t>Contacto:</a:t>
            </a:r>
          </a:p>
          <a:p>
            <a:r>
              <a:rPr lang="es-ES" sz="1600" dirty="0">
                <a:latin typeface="Geogrotesque Sharp Wide SmBd" panose="020B0000050200080000" pitchFamily="34" charset="0"/>
              </a:rPr>
              <a:t>Celular: 3518138460</a:t>
            </a:r>
          </a:p>
          <a:p>
            <a:pPr lvl="0"/>
            <a:r>
              <a:rPr lang="es-AR" sz="1600" dirty="0">
                <a:latin typeface="Geogrotesque Sharp Wide SmBd" panose="020B0000050200080000" pitchFamily="34" charset="0"/>
                <a:ea typeface="Calibri"/>
                <a:cs typeface="Calibri"/>
                <a:sym typeface="Calibri"/>
              </a:rPr>
              <a:t>Mail: </a:t>
            </a:r>
            <a:r>
              <a:rPr lang="es-AR" sz="1600" u="sng" dirty="0">
                <a:latin typeface="Geogrotesque Sharp Wide SmBd" panose="020B0000050200080000" pitchFamily="34" charset="0"/>
                <a:ea typeface="Calibri"/>
                <a:cs typeface="Calibri"/>
                <a:sym typeface="Calibri"/>
                <a:hlinkClick r:id="rId3"/>
              </a:rPr>
              <a:t>subsecretariapymecba@gmail.com</a:t>
            </a:r>
            <a:r>
              <a:rPr lang="es-AR" sz="1600" dirty="0">
                <a:latin typeface="Geogrotesque Sharp Wide SmBd" panose="020B0000050200080000" pitchFamily="34" charset="0"/>
                <a:ea typeface="Calibri"/>
                <a:cs typeface="Calibri"/>
                <a:sym typeface="Calibri"/>
              </a:rPr>
              <a:t> </a:t>
            </a:r>
          </a:p>
        </p:txBody>
      </p:sp>
    </p:spTree>
    <p:extLst>
      <p:ext uri="{BB962C8B-B14F-4D97-AF65-F5344CB8AC3E}">
        <p14:creationId xmlns:p14="http://schemas.microsoft.com/office/powerpoint/2010/main" val="2107501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461665"/>
          </a:xfrm>
          <a:prstGeom prst="rect">
            <a:avLst/>
          </a:prstGeom>
          <a:noFill/>
        </p:spPr>
        <p:txBody>
          <a:bodyPr wrap="square" rtlCol="0">
            <a:spAutoFit/>
          </a:bodyPr>
          <a:lstStyle/>
          <a:p>
            <a:pPr lvl="0"/>
            <a:r>
              <a:rPr lang="es-AR" sz="2400" b="1" u="sng" dirty="0">
                <a:solidFill>
                  <a:srgbClr val="0070C0"/>
                </a:solidFill>
                <a:latin typeface="Geogrotesque Sharp Wide Bd" panose="020B0000050200080000" pitchFamily="34" charset="0"/>
                <a:ea typeface="Calibri"/>
                <a:cs typeface="Calibri"/>
                <a:sym typeface="Calibri"/>
              </a:rPr>
              <a:t>INCUBACOR</a:t>
            </a:r>
          </a:p>
        </p:txBody>
      </p:sp>
      <p:sp>
        <p:nvSpPr>
          <p:cNvPr id="6" name="CuadroTexto 5"/>
          <p:cNvSpPr txBox="1"/>
          <p:nvPr/>
        </p:nvSpPr>
        <p:spPr>
          <a:xfrm rot="16200000">
            <a:off x="-2410889" y="3431252"/>
            <a:ext cx="6741113" cy="584775"/>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SUBSECRETARÍA PYME</a:t>
            </a:r>
          </a:p>
        </p:txBody>
      </p:sp>
      <p:sp>
        <p:nvSpPr>
          <p:cNvPr id="8" name="CuadroTexto 7"/>
          <p:cNvSpPr txBox="1"/>
          <p:nvPr/>
        </p:nvSpPr>
        <p:spPr>
          <a:xfrm>
            <a:off x="2534971" y="1769661"/>
            <a:ext cx="7369521" cy="4524315"/>
          </a:xfrm>
          <a:prstGeom prst="rect">
            <a:avLst/>
          </a:prstGeom>
          <a:noFill/>
        </p:spPr>
        <p:txBody>
          <a:bodyPr wrap="square" rtlCol="0">
            <a:spAutoFit/>
          </a:bodyPr>
          <a:lstStyle/>
          <a:p>
            <a:pPr lvl="0">
              <a:lnSpc>
                <a:spcPct val="150000"/>
              </a:lnSpc>
            </a:pPr>
            <a:r>
              <a:rPr lang="es-AR" sz="1600" dirty="0">
                <a:latin typeface="Geogrotesque Sharp Wide Lt" panose="020B0000050200080000" pitchFamily="34" charset="0"/>
                <a:ea typeface="Calibri"/>
                <a:cs typeface="Calibri"/>
                <a:sym typeface="Calibri"/>
              </a:rPr>
              <a:t>Espacio donde emprendedores tendrán la oportunidad de desarrollar proyectos </a:t>
            </a:r>
            <a:r>
              <a:rPr lang="es-AR" sz="1600" dirty="0">
                <a:solidFill>
                  <a:schemeClr val="dk1"/>
                </a:solidFill>
                <a:latin typeface="Geogrotesque Sharp Wide Lt" panose="020B0000050200080000" pitchFamily="34" charset="0"/>
                <a:ea typeface="Calibri"/>
                <a:cs typeface="Calibri"/>
                <a:sym typeface="Calibri"/>
              </a:rPr>
              <a:t>en la etapa de gestación (etapa de pre-incubación) </a:t>
            </a:r>
            <a:r>
              <a:rPr lang="es-AR" sz="1600" dirty="0">
                <a:latin typeface="Geogrotesque Sharp Wide Lt" panose="020B0000050200080000" pitchFamily="34" charset="0"/>
                <a:ea typeface="Calibri"/>
                <a:cs typeface="Calibri"/>
                <a:sym typeface="Calibri"/>
              </a:rPr>
              <a:t>de diferentes verticales:</a:t>
            </a:r>
          </a:p>
          <a:p>
            <a:pPr marL="285750" lvl="0" indent="-285750">
              <a:lnSpc>
                <a:spcPct val="150000"/>
              </a:lnSpc>
              <a:buFont typeface="Arial" panose="020B0604020202020204" pitchFamily="34" charset="0"/>
              <a:buChar char="•"/>
            </a:pPr>
            <a:r>
              <a:rPr lang="es-AR" sz="1600" dirty="0">
                <a:latin typeface="Geogrotesque Sharp Wide SmBd" panose="020B0000050200080000" pitchFamily="34" charset="0"/>
                <a:ea typeface="Calibri"/>
                <a:cs typeface="Calibri"/>
                <a:sym typeface="Calibri"/>
              </a:rPr>
              <a:t>Tecnológicos</a:t>
            </a:r>
          </a:p>
          <a:p>
            <a:pPr marL="285750" lvl="0" indent="-285750">
              <a:lnSpc>
                <a:spcPct val="150000"/>
              </a:lnSpc>
              <a:buFont typeface="Arial" panose="020B0604020202020204" pitchFamily="34" charset="0"/>
              <a:buChar char="•"/>
            </a:pPr>
            <a:r>
              <a:rPr lang="es-AR" sz="1600" dirty="0">
                <a:latin typeface="Geogrotesque Sharp Wide SmBd" panose="020B0000050200080000" pitchFamily="34" charset="0"/>
                <a:ea typeface="Calibri"/>
                <a:cs typeface="Calibri"/>
                <a:sym typeface="Calibri"/>
              </a:rPr>
              <a:t>Productivos</a:t>
            </a:r>
          </a:p>
          <a:p>
            <a:pPr marL="285750" lvl="0" indent="-285750">
              <a:lnSpc>
                <a:spcPct val="150000"/>
              </a:lnSpc>
              <a:buFont typeface="Arial" panose="020B0604020202020204" pitchFamily="34" charset="0"/>
              <a:buChar char="•"/>
            </a:pPr>
            <a:r>
              <a:rPr lang="es-AR" sz="1600" dirty="0">
                <a:latin typeface="Geogrotesque Sharp Wide SmBd" panose="020B0000050200080000" pitchFamily="34" charset="0"/>
                <a:ea typeface="Calibri"/>
                <a:cs typeface="Calibri"/>
                <a:sym typeface="Calibri"/>
              </a:rPr>
              <a:t>De servicio, </a:t>
            </a:r>
          </a:p>
          <a:p>
            <a:pPr marL="285750" lvl="0" indent="-285750">
              <a:lnSpc>
                <a:spcPct val="150000"/>
              </a:lnSpc>
              <a:buFont typeface="Arial" panose="020B0604020202020204" pitchFamily="34" charset="0"/>
              <a:buChar char="•"/>
            </a:pPr>
            <a:r>
              <a:rPr lang="es-AR" sz="1600" dirty="0">
                <a:latin typeface="Geogrotesque Sharp Wide SmBd" panose="020B0000050200080000" pitchFamily="34" charset="0"/>
                <a:ea typeface="Calibri"/>
                <a:cs typeface="Calibri"/>
                <a:sym typeface="Calibri"/>
              </a:rPr>
              <a:t>Audiovisuales</a:t>
            </a:r>
          </a:p>
          <a:p>
            <a:pPr marL="285750" lvl="0" indent="-285750">
              <a:lnSpc>
                <a:spcPct val="150000"/>
              </a:lnSpc>
              <a:buFont typeface="Arial" panose="020B0604020202020204" pitchFamily="34" charset="0"/>
              <a:buChar char="•"/>
            </a:pPr>
            <a:r>
              <a:rPr lang="es-AR" sz="1600" dirty="0">
                <a:latin typeface="Geogrotesque Sharp Wide SmBd" panose="020B0000050200080000" pitchFamily="34" charset="0"/>
                <a:ea typeface="Calibri"/>
                <a:cs typeface="Calibri"/>
                <a:sym typeface="Calibri"/>
              </a:rPr>
              <a:t>Deportivos</a:t>
            </a:r>
          </a:p>
          <a:p>
            <a:pPr marL="285750" lvl="0" indent="-285750">
              <a:lnSpc>
                <a:spcPct val="150000"/>
              </a:lnSpc>
              <a:buFont typeface="Arial" panose="020B0604020202020204" pitchFamily="34" charset="0"/>
              <a:buChar char="•"/>
            </a:pPr>
            <a:r>
              <a:rPr lang="es-AR" sz="1600" dirty="0">
                <a:latin typeface="Geogrotesque Sharp Wide SmBd" panose="020B0000050200080000" pitchFamily="34" charset="0"/>
                <a:ea typeface="Calibri"/>
                <a:cs typeface="Calibri"/>
                <a:sym typeface="Calibri"/>
              </a:rPr>
              <a:t>Salud </a:t>
            </a:r>
          </a:p>
          <a:p>
            <a:pPr marL="285750" lvl="0" indent="-285750">
              <a:lnSpc>
                <a:spcPct val="150000"/>
              </a:lnSpc>
              <a:buFont typeface="Arial" panose="020B0604020202020204" pitchFamily="34" charset="0"/>
              <a:buChar char="•"/>
            </a:pPr>
            <a:r>
              <a:rPr lang="es-AR" sz="1600" dirty="0">
                <a:latin typeface="Geogrotesque Sharp Wide SmBd" panose="020B0000050200080000" pitchFamily="34" charset="0"/>
                <a:ea typeface="Calibri"/>
                <a:cs typeface="Calibri"/>
                <a:sym typeface="Calibri"/>
              </a:rPr>
              <a:t>Agro-</a:t>
            </a:r>
            <a:r>
              <a:rPr lang="es-AR" sz="1600" dirty="0" err="1">
                <a:latin typeface="Geogrotesque Sharp Wide SmBd" panose="020B0000050200080000" pitchFamily="34" charset="0"/>
                <a:ea typeface="Calibri"/>
                <a:cs typeface="Calibri"/>
                <a:sym typeface="Calibri"/>
              </a:rPr>
              <a:t>tech</a:t>
            </a:r>
            <a:r>
              <a:rPr lang="es-AR" sz="1600" dirty="0">
                <a:latin typeface="Geogrotesque Sharp Wide SmBd" panose="020B0000050200080000" pitchFamily="34" charset="0"/>
                <a:ea typeface="Calibri"/>
                <a:cs typeface="Calibri"/>
                <a:sym typeface="Calibri"/>
              </a:rPr>
              <a:t>, </a:t>
            </a:r>
          </a:p>
          <a:p>
            <a:pPr marL="285750" lvl="0" indent="-285750">
              <a:lnSpc>
                <a:spcPct val="150000"/>
              </a:lnSpc>
              <a:buFont typeface="Arial" panose="020B0604020202020204" pitchFamily="34" charset="0"/>
              <a:buChar char="•"/>
            </a:pPr>
            <a:r>
              <a:rPr lang="es-AR" sz="1600" dirty="0">
                <a:latin typeface="Geogrotesque Sharp Wide SmBd" panose="020B0000050200080000" pitchFamily="34" charset="0"/>
                <a:ea typeface="Calibri"/>
                <a:cs typeface="Calibri"/>
                <a:sym typeface="Calibri"/>
              </a:rPr>
              <a:t>Género </a:t>
            </a:r>
          </a:p>
          <a:p>
            <a:pPr marL="285750" lvl="0" indent="-285750">
              <a:lnSpc>
                <a:spcPct val="150000"/>
              </a:lnSpc>
              <a:buFont typeface="Arial" panose="020B0604020202020204" pitchFamily="34" charset="0"/>
              <a:buChar char="•"/>
            </a:pPr>
            <a:r>
              <a:rPr lang="es-AR" sz="1600" dirty="0">
                <a:latin typeface="Geogrotesque Sharp Wide SmBd" panose="020B0000050200080000" pitchFamily="34" charset="0"/>
                <a:ea typeface="Calibri"/>
                <a:cs typeface="Calibri"/>
                <a:sym typeface="Calibri"/>
              </a:rPr>
              <a:t>Sociales, etc.</a:t>
            </a:r>
          </a:p>
        </p:txBody>
      </p:sp>
      <p:sp>
        <p:nvSpPr>
          <p:cNvPr id="3" name="CuadroTexto 2"/>
          <p:cNvSpPr txBox="1"/>
          <p:nvPr/>
        </p:nvSpPr>
        <p:spPr>
          <a:xfrm>
            <a:off x="2154724" y="6192570"/>
            <a:ext cx="1122630" cy="1050202"/>
          </a:xfrm>
          <a:prstGeom prst="rect">
            <a:avLst/>
          </a:prstGeom>
          <a:solidFill>
            <a:schemeClr val="bg1"/>
          </a:solidFill>
        </p:spPr>
        <p:txBody>
          <a:bodyPr wrap="square" rtlCol="0">
            <a:spAutoFit/>
          </a:bodyPr>
          <a:lstStyle/>
          <a:p>
            <a:endParaRPr lang="es-AR" dirty="0"/>
          </a:p>
        </p:txBody>
      </p:sp>
      <p:sp>
        <p:nvSpPr>
          <p:cNvPr id="7" name="CuadroTexto 7"/>
          <p:cNvSpPr txBox="1"/>
          <p:nvPr/>
        </p:nvSpPr>
        <p:spPr>
          <a:xfrm>
            <a:off x="5346009" y="4800357"/>
            <a:ext cx="4976795" cy="1938992"/>
          </a:xfrm>
          <a:prstGeom prst="rect">
            <a:avLst/>
          </a:prstGeom>
          <a:noFill/>
        </p:spPr>
        <p:txBody>
          <a:bodyPr wrap="square" rtlCol="0">
            <a:spAutoFit/>
          </a:bodyPr>
          <a:lstStyle/>
          <a:p>
            <a:pPr lvl="0">
              <a:lnSpc>
                <a:spcPct val="150000"/>
              </a:lnSpc>
            </a:pPr>
            <a:r>
              <a:rPr lang="es-AR" sz="1600" dirty="0">
                <a:latin typeface="Geogrotesque Sharp Wide SmBd" panose="020B0000050200080000" pitchFamily="34" charset="0"/>
                <a:ea typeface="Calibri"/>
                <a:cs typeface="Calibri"/>
                <a:sym typeface="Calibri"/>
              </a:rPr>
              <a:t>Beneficios:</a:t>
            </a:r>
            <a:r>
              <a:rPr lang="es-AR" sz="1600" dirty="0">
                <a:latin typeface="Geogrotesque Sharp Wide Lt" panose="020B0000050200080000" pitchFamily="34" charset="0"/>
                <a:ea typeface="Calibri"/>
                <a:cs typeface="Calibri"/>
                <a:sym typeface="Calibri"/>
              </a:rPr>
              <a:t>  asesoría, capacitación y asistencia  para que puedan llegar a un concepto definido sobre la viabilidad y puesta en marcha de dichos emprendimientos hasta su ejecución (validación comercial y técnica).</a:t>
            </a:r>
            <a:endParaRPr lang="es-AR" dirty="0">
              <a:solidFill>
                <a:schemeClr val="dk1"/>
              </a:solidFill>
              <a:ea typeface="Calibri"/>
              <a:cs typeface="Calibri"/>
              <a:sym typeface="Calibri"/>
            </a:endParaRPr>
          </a:p>
        </p:txBody>
      </p:sp>
    </p:spTree>
    <p:extLst>
      <p:ext uri="{BB962C8B-B14F-4D97-AF65-F5344CB8AC3E}">
        <p14:creationId xmlns:p14="http://schemas.microsoft.com/office/powerpoint/2010/main" val="1923530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461665"/>
          </a:xfrm>
          <a:prstGeom prst="rect">
            <a:avLst/>
          </a:prstGeom>
          <a:noFill/>
        </p:spPr>
        <p:txBody>
          <a:bodyPr wrap="square" rtlCol="0">
            <a:spAutoFit/>
          </a:bodyPr>
          <a:lstStyle/>
          <a:p>
            <a:pPr lvl="0"/>
            <a:r>
              <a:rPr lang="es-AR" sz="2400" b="1" u="sng" dirty="0">
                <a:solidFill>
                  <a:srgbClr val="0070C0"/>
                </a:solidFill>
                <a:latin typeface="Geogrotesque Sharp Wide Bd" panose="020B0000050200080000" pitchFamily="34" charset="0"/>
                <a:ea typeface="Calibri"/>
                <a:cs typeface="Calibri"/>
                <a:sym typeface="Calibri"/>
              </a:rPr>
              <a:t>INCUBACOR</a:t>
            </a:r>
          </a:p>
        </p:txBody>
      </p:sp>
      <p:sp>
        <p:nvSpPr>
          <p:cNvPr id="6" name="CuadroTexto 5"/>
          <p:cNvSpPr txBox="1"/>
          <p:nvPr/>
        </p:nvSpPr>
        <p:spPr>
          <a:xfrm rot="16200000">
            <a:off x="-2410889" y="3431252"/>
            <a:ext cx="6741113" cy="584775"/>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SUBSECRETARÍA PYME</a:t>
            </a:r>
          </a:p>
        </p:txBody>
      </p:sp>
      <p:sp>
        <p:nvSpPr>
          <p:cNvPr id="8" name="CuadroTexto 7"/>
          <p:cNvSpPr txBox="1"/>
          <p:nvPr/>
        </p:nvSpPr>
        <p:spPr>
          <a:xfrm>
            <a:off x="2534971" y="1769661"/>
            <a:ext cx="7369521" cy="4216539"/>
          </a:xfrm>
          <a:prstGeom prst="rect">
            <a:avLst/>
          </a:prstGeom>
          <a:noFill/>
        </p:spPr>
        <p:txBody>
          <a:bodyPr wrap="square" rtlCol="0">
            <a:spAutoFit/>
          </a:bodyPr>
          <a:lstStyle/>
          <a:p>
            <a:pPr lvl="0">
              <a:lnSpc>
                <a:spcPct val="150000"/>
              </a:lnSpc>
            </a:pPr>
            <a:r>
              <a:rPr lang="es-AR" sz="1600" b="1" dirty="0">
                <a:latin typeface="Geogrotesque Sharp Wide Lt" panose="020B0000050200080000" pitchFamily="34" charset="0"/>
                <a:ea typeface="Calibri"/>
                <a:cs typeface="Calibri"/>
                <a:sym typeface="Calibri"/>
              </a:rPr>
              <a:t>Beneficiarios: </a:t>
            </a:r>
          </a:p>
          <a:p>
            <a:pPr lvl="0">
              <a:lnSpc>
                <a:spcPct val="150000"/>
              </a:lnSpc>
            </a:pPr>
            <a:r>
              <a:rPr lang="es-AR" sz="1600" dirty="0">
                <a:latin typeface="Geogrotesque Sharp Wide Lt" panose="020B0000050200080000" pitchFamily="34" charset="0"/>
                <a:ea typeface="Calibri"/>
                <a:cs typeface="Calibri"/>
                <a:sym typeface="Calibri"/>
              </a:rPr>
              <a:t>                              Emprendedoras y emprendedoras de la provincia de Córdoba en etapa de ideación y/o etapa de validación comercial. No se admiten  proyectos unipersonales.</a:t>
            </a:r>
          </a:p>
          <a:p>
            <a:pPr lvl="0">
              <a:lnSpc>
                <a:spcPct val="150000"/>
              </a:lnSpc>
            </a:pPr>
            <a:endParaRPr lang="es-AR" sz="1600" dirty="0">
              <a:latin typeface="Geogrotesque Sharp Wide Lt" panose="020B0000050200080000" pitchFamily="34" charset="0"/>
              <a:ea typeface="Calibri"/>
              <a:cs typeface="Calibri"/>
              <a:sym typeface="Calibri"/>
            </a:endParaRPr>
          </a:p>
          <a:p>
            <a:pPr lvl="0">
              <a:lnSpc>
                <a:spcPct val="150000"/>
              </a:lnSpc>
            </a:pPr>
            <a:r>
              <a:rPr lang="es-AR" sz="1600" b="1" dirty="0">
                <a:latin typeface="Geogrotesque Sharp Wide Lt" panose="020B0000050200080000" pitchFamily="34" charset="0"/>
                <a:ea typeface="Calibri"/>
                <a:cs typeface="Calibri"/>
                <a:sym typeface="Calibri"/>
              </a:rPr>
              <a:t>Próximas Cohortes: </a:t>
            </a:r>
          </a:p>
          <a:p>
            <a:pPr marL="457200" lvl="0" indent="-355600">
              <a:lnSpc>
                <a:spcPct val="150000"/>
              </a:lnSpc>
              <a:buSzPts val="2000"/>
              <a:buFont typeface="Calibri"/>
              <a:buChar char="●"/>
            </a:pPr>
            <a:r>
              <a:rPr lang="es-AR" sz="1600" dirty="0">
                <a:latin typeface="Geogrotesque Sharp Wide Lt" panose="020B0000050200080000" pitchFamily="34" charset="0"/>
                <a:ea typeface="Calibri"/>
                <a:cs typeface="Calibri"/>
                <a:sym typeface="Calibri"/>
              </a:rPr>
              <a:t>Apertura convocatoria sede Villa María (abril 2024)</a:t>
            </a:r>
          </a:p>
          <a:p>
            <a:pPr marL="457200" lvl="0" indent="-355600">
              <a:lnSpc>
                <a:spcPct val="150000"/>
              </a:lnSpc>
              <a:buSzPts val="2000"/>
              <a:buFont typeface="Calibri"/>
              <a:buChar char="●"/>
            </a:pPr>
            <a:r>
              <a:rPr lang="es-AR" sz="1600" dirty="0">
                <a:latin typeface="Geogrotesque Sharp Wide Lt" panose="020B0000050200080000" pitchFamily="34" charset="0"/>
                <a:ea typeface="Calibri"/>
                <a:cs typeface="Calibri"/>
                <a:sym typeface="Calibri"/>
              </a:rPr>
              <a:t>Apertura convocatoria sede Córdoba (junio 2024)</a:t>
            </a:r>
          </a:p>
          <a:p>
            <a:pPr marL="457200" lvl="0" indent="-355600">
              <a:lnSpc>
                <a:spcPct val="150000"/>
              </a:lnSpc>
              <a:buSzPts val="2000"/>
              <a:buFont typeface="Calibri"/>
              <a:buChar char="●"/>
            </a:pPr>
            <a:r>
              <a:rPr lang="es-AR" sz="1600" dirty="0">
                <a:latin typeface="Geogrotesque Sharp Wide Lt" panose="020B0000050200080000" pitchFamily="34" charset="0"/>
                <a:ea typeface="Calibri"/>
                <a:cs typeface="Calibri"/>
                <a:sym typeface="Calibri"/>
              </a:rPr>
              <a:t>Apertura convocatoria sede Río IV (junio 2024)                         </a:t>
            </a:r>
          </a:p>
          <a:p>
            <a:pPr lvl="0"/>
            <a:r>
              <a:rPr lang="es-AR" sz="1600" dirty="0">
                <a:latin typeface="Geogrotesque Sharp Wide Lt" panose="020B0000050200080000" pitchFamily="34" charset="0"/>
                <a:ea typeface="Calibri"/>
                <a:cs typeface="Calibri"/>
                <a:sym typeface="Calibri"/>
              </a:rPr>
              <a:t>                                               </a:t>
            </a:r>
            <a:endParaRPr lang="es-AR" sz="1600" dirty="0">
              <a:latin typeface="Geogrotesque Sharp Wide Lt" panose="020B0000050200080000" pitchFamily="34" charset="0"/>
            </a:endParaRPr>
          </a:p>
          <a:p>
            <a:pPr lvl="0"/>
            <a:r>
              <a:rPr lang="es-AR" dirty="0">
                <a:solidFill>
                  <a:schemeClr val="dk1"/>
                </a:solidFill>
                <a:ea typeface="Calibri"/>
                <a:cs typeface="Calibri"/>
                <a:sym typeface="Calibri"/>
              </a:rPr>
              <a:t/>
            </a:r>
            <a:br>
              <a:rPr lang="es-AR" dirty="0">
                <a:solidFill>
                  <a:schemeClr val="dk1"/>
                </a:solidFill>
                <a:ea typeface="Calibri"/>
                <a:cs typeface="Calibri"/>
                <a:sym typeface="Calibri"/>
              </a:rPr>
            </a:br>
            <a:endParaRPr lang="es-AR" dirty="0">
              <a:solidFill>
                <a:schemeClr val="dk1"/>
              </a:solidFill>
              <a:ea typeface="Calibri"/>
              <a:cs typeface="Calibri"/>
              <a:sym typeface="Calibri"/>
            </a:endParaRPr>
          </a:p>
        </p:txBody>
      </p:sp>
      <p:sp>
        <p:nvSpPr>
          <p:cNvPr id="7" name="CuadroTexto 6"/>
          <p:cNvSpPr txBox="1"/>
          <p:nvPr/>
        </p:nvSpPr>
        <p:spPr>
          <a:xfrm>
            <a:off x="3046430" y="6369671"/>
            <a:ext cx="4599160" cy="830997"/>
          </a:xfrm>
          <a:prstGeom prst="rect">
            <a:avLst/>
          </a:prstGeom>
          <a:noFill/>
        </p:spPr>
        <p:txBody>
          <a:bodyPr wrap="square" rtlCol="0">
            <a:spAutoFit/>
          </a:bodyPr>
          <a:lstStyle/>
          <a:p>
            <a:r>
              <a:rPr lang="es-ES" sz="1600" dirty="0">
                <a:latin typeface="Geogrotesque Sharp Wide Bd" panose="020B0000050200080000" pitchFamily="34" charset="0"/>
              </a:rPr>
              <a:t>Contacto:</a:t>
            </a:r>
          </a:p>
          <a:p>
            <a:r>
              <a:rPr lang="es-ES" sz="1600" dirty="0">
                <a:latin typeface="Geogrotesque Sharp Wide SmBd" panose="020B0000050200080000" pitchFamily="34" charset="0"/>
              </a:rPr>
              <a:t>Celular: 3518138460</a:t>
            </a:r>
          </a:p>
          <a:p>
            <a:pPr lvl="0"/>
            <a:r>
              <a:rPr lang="es-AR" sz="1600" dirty="0">
                <a:latin typeface="Geogrotesque Sharp Wide SmBd" panose="020B0000050200080000" pitchFamily="34" charset="0"/>
                <a:ea typeface="Calibri"/>
                <a:cs typeface="Calibri"/>
                <a:sym typeface="Calibri"/>
              </a:rPr>
              <a:t>Mail: </a:t>
            </a:r>
            <a:r>
              <a:rPr lang="es-AR" sz="1600" u="sng" dirty="0">
                <a:latin typeface="Geogrotesque Sharp Wide SmBd" panose="020B0000050200080000" pitchFamily="34" charset="0"/>
                <a:ea typeface="Calibri"/>
                <a:cs typeface="Calibri"/>
                <a:sym typeface="Calibri"/>
                <a:hlinkClick r:id="rId3"/>
              </a:rPr>
              <a:t>subsecretariapymecba@gmail.com</a:t>
            </a:r>
            <a:r>
              <a:rPr lang="es-AR" sz="1600" dirty="0">
                <a:latin typeface="Geogrotesque Sharp Wide SmBd" panose="020B0000050200080000" pitchFamily="34" charset="0"/>
                <a:ea typeface="Calibri"/>
                <a:cs typeface="Calibri"/>
                <a:sym typeface="Calibri"/>
              </a:rPr>
              <a:t> </a:t>
            </a:r>
          </a:p>
        </p:txBody>
      </p:sp>
    </p:spTree>
    <p:extLst>
      <p:ext uri="{BB962C8B-B14F-4D97-AF65-F5344CB8AC3E}">
        <p14:creationId xmlns:p14="http://schemas.microsoft.com/office/powerpoint/2010/main" val="1550974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830997"/>
          </a:xfrm>
          <a:prstGeom prst="rect">
            <a:avLst/>
          </a:prstGeom>
          <a:noFill/>
        </p:spPr>
        <p:txBody>
          <a:bodyPr wrap="square" rtlCol="0">
            <a:spAutoFit/>
          </a:bodyPr>
          <a:lstStyle/>
          <a:p>
            <a:pPr lvl="0"/>
            <a:r>
              <a:rPr lang="es-AR" sz="2400" b="1" u="sng" dirty="0">
                <a:solidFill>
                  <a:srgbClr val="0070C0"/>
                </a:solidFill>
                <a:latin typeface="Geogrotesque Sharp Wide Bd" panose="020B0000050200080000" pitchFamily="34" charset="0"/>
                <a:ea typeface="Calibri"/>
                <a:cs typeface="Calibri"/>
                <a:sym typeface="Calibri"/>
              </a:rPr>
              <a:t>CÓRDOBA 4.0- </a:t>
            </a:r>
          </a:p>
          <a:p>
            <a:pPr lvl="0"/>
            <a:r>
              <a:rPr lang="es-AR" sz="2400" b="1" u="sng" dirty="0">
                <a:solidFill>
                  <a:srgbClr val="0070C0"/>
                </a:solidFill>
                <a:latin typeface="Geogrotesque Sharp Wide Bd" panose="020B0000050200080000" pitchFamily="34" charset="0"/>
                <a:ea typeface="Calibri"/>
                <a:cs typeface="Calibri"/>
                <a:sym typeface="Calibri"/>
              </a:rPr>
              <a:t>Potenciando la Adopción Tecnológica</a:t>
            </a:r>
          </a:p>
        </p:txBody>
      </p:sp>
      <p:sp>
        <p:nvSpPr>
          <p:cNvPr id="3" name="CuadroTexto 2"/>
          <p:cNvSpPr txBox="1"/>
          <p:nvPr/>
        </p:nvSpPr>
        <p:spPr>
          <a:xfrm>
            <a:off x="2589291" y="2101495"/>
            <a:ext cx="7369521" cy="3293209"/>
          </a:xfrm>
          <a:prstGeom prst="rect">
            <a:avLst/>
          </a:prstGeom>
          <a:noFill/>
        </p:spPr>
        <p:txBody>
          <a:bodyPr wrap="square" rtlCol="0">
            <a:spAutoFit/>
          </a:bodyPr>
          <a:lstStyle/>
          <a:p>
            <a:pPr lvl="0"/>
            <a:r>
              <a:rPr lang="es-AR" sz="1600" dirty="0">
                <a:solidFill>
                  <a:schemeClr val="dk1"/>
                </a:solidFill>
                <a:latin typeface="Geogrotesque Sharp Wide Lt" panose="020B0000050200080000" pitchFamily="34" charset="0"/>
                <a:ea typeface="Calibri"/>
                <a:cs typeface="Calibri"/>
                <a:sym typeface="Calibri"/>
              </a:rPr>
              <a:t>Participan universidades, cámaras empresariales y </a:t>
            </a:r>
            <a:r>
              <a:rPr lang="es-AR" sz="1600" dirty="0" err="1">
                <a:solidFill>
                  <a:schemeClr val="dk1"/>
                </a:solidFill>
                <a:latin typeface="Geogrotesque Sharp Wide Lt" panose="020B0000050200080000" pitchFamily="34" charset="0"/>
                <a:ea typeface="Calibri"/>
                <a:cs typeface="Calibri"/>
                <a:sym typeface="Calibri"/>
              </a:rPr>
              <a:t>clústers</a:t>
            </a:r>
            <a:r>
              <a:rPr lang="es-AR" sz="1600" dirty="0">
                <a:solidFill>
                  <a:schemeClr val="dk1"/>
                </a:solidFill>
                <a:latin typeface="Geogrotesque Sharp Wide Lt" panose="020B0000050200080000" pitchFamily="34" charset="0"/>
                <a:ea typeface="Calibri"/>
                <a:cs typeface="Calibri"/>
                <a:sym typeface="Calibri"/>
              </a:rPr>
              <a:t> tecnológicos con sede en la Provincia, acompañando y fomentando el avance tecnológico de las empresas cordobesas de diversos sectores socio productivos.</a:t>
            </a:r>
          </a:p>
          <a:p>
            <a:pPr lvl="0"/>
            <a:endParaRPr lang="es-AR" sz="1600" dirty="0">
              <a:solidFill>
                <a:schemeClr val="dk1"/>
              </a:solidFill>
              <a:latin typeface="Geogrotesque Sharp Wide Lt" panose="020B0000050200080000" pitchFamily="34" charset="0"/>
              <a:ea typeface="Calibri"/>
              <a:cs typeface="Calibri"/>
              <a:sym typeface="Calibri"/>
            </a:endParaRPr>
          </a:p>
          <a:p>
            <a:pPr lvl="0"/>
            <a:r>
              <a:rPr lang="es-AR" sz="1600" dirty="0">
                <a:solidFill>
                  <a:schemeClr val="dk1"/>
                </a:solidFill>
                <a:latin typeface="Geogrotesque Sharp Wide Lt" panose="020B0000050200080000" pitchFamily="34" charset="0"/>
                <a:ea typeface="Calibri"/>
                <a:cs typeface="Calibri"/>
                <a:sym typeface="Calibri"/>
              </a:rPr>
              <a:t>Ejes de acción: </a:t>
            </a:r>
          </a:p>
          <a:p>
            <a:pPr lvl="0"/>
            <a:endParaRPr lang="es-AR" sz="1600" dirty="0">
              <a:solidFill>
                <a:schemeClr val="dk1"/>
              </a:solidFill>
              <a:latin typeface="Geogrotesque Sharp Wide Lt" panose="020B0000050200080000" pitchFamily="34" charset="0"/>
              <a:ea typeface="Calibri"/>
              <a:cs typeface="Calibri"/>
              <a:sym typeface="Calibri"/>
            </a:endParaRPr>
          </a:p>
          <a:p>
            <a:pPr marL="285750" lvl="0" indent="-285750">
              <a:buFont typeface="Arial" pitchFamily="34" charset="0"/>
              <a:buChar char="•"/>
            </a:pPr>
            <a:r>
              <a:rPr lang="es-AR" sz="1600" dirty="0">
                <a:solidFill>
                  <a:schemeClr val="dk1"/>
                </a:solidFill>
                <a:latin typeface="Geogrotesque Sharp Wide Lt" panose="020B0000050200080000" pitchFamily="34" charset="0"/>
                <a:ea typeface="Calibri"/>
                <a:cs typeface="Calibri"/>
                <a:sym typeface="Calibri"/>
              </a:rPr>
              <a:t>Acceso de las empresas a </a:t>
            </a:r>
            <a:r>
              <a:rPr lang="es-AR" sz="1600" b="1" dirty="0">
                <a:solidFill>
                  <a:schemeClr val="dk1"/>
                </a:solidFill>
                <a:latin typeface="Geogrotesque Sharp Wide Lt" panose="020B0000050200080000" pitchFamily="34" charset="0"/>
                <a:ea typeface="Calibri"/>
                <a:cs typeface="Calibri"/>
                <a:sym typeface="Calibri"/>
              </a:rPr>
              <a:t>asistencia técnica</a:t>
            </a:r>
            <a:r>
              <a:rPr lang="es-AR" sz="1600" dirty="0">
                <a:solidFill>
                  <a:schemeClr val="dk1"/>
                </a:solidFill>
                <a:latin typeface="Geogrotesque Sharp Wide Lt" panose="020B0000050200080000" pitchFamily="34" charset="0"/>
                <a:ea typeface="Calibri"/>
                <a:cs typeface="Calibri"/>
                <a:sym typeface="Calibri"/>
              </a:rPr>
              <a:t> a cargo de </a:t>
            </a:r>
            <a:r>
              <a:rPr lang="es-AR" sz="1600" b="1" dirty="0">
                <a:solidFill>
                  <a:schemeClr val="dk1"/>
                </a:solidFill>
                <a:latin typeface="Geogrotesque Sharp Wide Lt" panose="020B0000050200080000" pitchFamily="34" charset="0"/>
                <a:ea typeface="Calibri"/>
                <a:cs typeface="Calibri"/>
                <a:sym typeface="Calibri"/>
              </a:rPr>
              <a:t>Expertos 4.0</a:t>
            </a:r>
            <a:r>
              <a:rPr lang="es-AR" sz="1600" dirty="0">
                <a:solidFill>
                  <a:schemeClr val="dk1"/>
                </a:solidFill>
                <a:latin typeface="Geogrotesque Sharp Wide Lt" panose="020B0000050200080000" pitchFamily="34" charset="0"/>
                <a:ea typeface="Calibri"/>
                <a:cs typeface="Calibri"/>
                <a:sym typeface="Calibri"/>
              </a:rPr>
              <a:t> para la elaboración de un</a:t>
            </a:r>
            <a:r>
              <a:rPr lang="es-AR" sz="1600" b="1" dirty="0">
                <a:solidFill>
                  <a:schemeClr val="dk1"/>
                </a:solidFill>
                <a:latin typeface="Geogrotesque Sharp Wide Lt" panose="020B0000050200080000" pitchFamily="34" charset="0"/>
                <a:ea typeface="Calibri"/>
                <a:cs typeface="Calibri"/>
                <a:sym typeface="Calibri"/>
              </a:rPr>
              <a:t> Proyecto de Adopción Tecnológica</a:t>
            </a:r>
            <a:r>
              <a:rPr lang="es-AR" sz="1600" dirty="0">
                <a:solidFill>
                  <a:schemeClr val="dk1"/>
                </a:solidFill>
                <a:latin typeface="Geogrotesque Sharp Wide Lt" panose="020B0000050200080000" pitchFamily="34" charset="0"/>
                <a:ea typeface="Calibri"/>
                <a:cs typeface="Calibri"/>
                <a:sym typeface="Calibri"/>
              </a:rPr>
              <a:t>; </a:t>
            </a:r>
          </a:p>
          <a:p>
            <a:pPr marL="285750" lvl="0" indent="-285750">
              <a:buFont typeface="Arial" pitchFamily="34" charset="0"/>
              <a:buChar char="•"/>
            </a:pPr>
            <a:r>
              <a:rPr lang="es-AR" sz="1600" dirty="0">
                <a:solidFill>
                  <a:schemeClr val="dk1"/>
                </a:solidFill>
                <a:latin typeface="Geogrotesque Sharp Wide Lt" panose="020B0000050200080000" pitchFamily="34" charset="0"/>
                <a:ea typeface="Calibri"/>
                <a:cs typeface="Calibri"/>
                <a:sym typeface="Calibri"/>
              </a:rPr>
              <a:t>Acceso a línea de </a:t>
            </a:r>
            <a:r>
              <a:rPr lang="es-AR" sz="1600" b="1" dirty="0">
                <a:solidFill>
                  <a:schemeClr val="dk1"/>
                </a:solidFill>
                <a:latin typeface="Geogrotesque Sharp Wide Lt" panose="020B0000050200080000" pitchFamily="34" charset="0"/>
                <a:ea typeface="Calibri"/>
                <a:cs typeface="Calibri"/>
                <a:sym typeface="Calibri"/>
              </a:rPr>
              <a:t>financiamiento de BANCOR</a:t>
            </a:r>
            <a:r>
              <a:rPr lang="es-AR" sz="1600" dirty="0">
                <a:solidFill>
                  <a:schemeClr val="dk1"/>
                </a:solidFill>
                <a:latin typeface="Geogrotesque Sharp Wide Lt" panose="020B0000050200080000" pitchFamily="34" charset="0"/>
                <a:ea typeface="Calibri"/>
                <a:cs typeface="Calibri"/>
                <a:sym typeface="Calibri"/>
              </a:rPr>
              <a:t> para la adquisición de software y hardware; </a:t>
            </a:r>
          </a:p>
          <a:p>
            <a:pPr marL="285750" lvl="0" indent="-285750">
              <a:buFont typeface="Arial" pitchFamily="34" charset="0"/>
              <a:buChar char="•"/>
            </a:pPr>
            <a:r>
              <a:rPr lang="es-AR" sz="1600" dirty="0">
                <a:solidFill>
                  <a:schemeClr val="dk1"/>
                </a:solidFill>
                <a:latin typeface="Geogrotesque Sharp Wide Lt" panose="020B0000050200080000" pitchFamily="34" charset="0"/>
                <a:ea typeface="Calibri"/>
                <a:cs typeface="Calibri"/>
                <a:sym typeface="Calibri"/>
              </a:rPr>
              <a:t>Acceso a </a:t>
            </a:r>
            <a:r>
              <a:rPr lang="es-AR" sz="1600" b="1" dirty="0">
                <a:solidFill>
                  <a:schemeClr val="dk1"/>
                </a:solidFill>
                <a:latin typeface="Geogrotesque Sharp Wide Lt" panose="020B0000050200080000" pitchFamily="34" charset="0"/>
                <a:ea typeface="Calibri"/>
                <a:cs typeface="Calibri"/>
                <a:sym typeface="Calibri"/>
              </a:rPr>
              <a:t>vinculación</a:t>
            </a:r>
            <a:r>
              <a:rPr lang="es-AR" sz="1600" dirty="0">
                <a:solidFill>
                  <a:schemeClr val="dk1"/>
                </a:solidFill>
                <a:latin typeface="Geogrotesque Sharp Wide Lt" panose="020B0000050200080000" pitchFamily="34" charset="0"/>
                <a:ea typeface="Calibri"/>
                <a:cs typeface="Calibri"/>
                <a:sym typeface="Calibri"/>
              </a:rPr>
              <a:t> con actores que forman parte de CÓRDOBA 4.0, como expertos/as de las Universidades, Oferentes Tecnológicos y </a:t>
            </a:r>
            <a:r>
              <a:rPr lang="es-AR" sz="1600" dirty="0" err="1">
                <a:solidFill>
                  <a:schemeClr val="dk1"/>
                </a:solidFill>
                <a:latin typeface="Geogrotesque Sharp Wide Lt" panose="020B0000050200080000" pitchFamily="34" charset="0"/>
                <a:ea typeface="Calibri"/>
                <a:cs typeface="Calibri"/>
                <a:sym typeface="Calibri"/>
              </a:rPr>
              <a:t>Bancor</a:t>
            </a:r>
            <a:r>
              <a:rPr lang="es-AR" sz="1600" dirty="0">
                <a:solidFill>
                  <a:schemeClr val="dk1"/>
                </a:solidFill>
                <a:latin typeface="Geogrotesque Sharp Wide Lt" panose="020B0000050200080000" pitchFamily="34" charset="0"/>
                <a:ea typeface="Calibri"/>
                <a:cs typeface="Calibri"/>
                <a:sym typeface="Calibri"/>
              </a:rPr>
              <a:t>. </a:t>
            </a:r>
          </a:p>
        </p:txBody>
      </p:sp>
      <p:sp>
        <p:nvSpPr>
          <p:cNvPr id="5" name="CuadroTexto 4"/>
          <p:cNvSpPr txBox="1"/>
          <p:nvPr/>
        </p:nvSpPr>
        <p:spPr>
          <a:xfrm>
            <a:off x="3051018" y="6355533"/>
            <a:ext cx="4599160" cy="523220"/>
          </a:xfrm>
          <a:prstGeom prst="rect">
            <a:avLst/>
          </a:prstGeom>
          <a:noFill/>
        </p:spPr>
        <p:txBody>
          <a:bodyPr wrap="square" rtlCol="0">
            <a:spAutoFit/>
          </a:bodyPr>
          <a:lstStyle/>
          <a:p>
            <a:r>
              <a:rPr lang="es-ES" sz="1400" dirty="0">
                <a:latin typeface="Geogrotesque Sharp Wide Bd" panose="020B0000050200080000" pitchFamily="34" charset="0"/>
              </a:rPr>
              <a:t>Contacto:</a:t>
            </a:r>
          </a:p>
          <a:p>
            <a:pPr lvl="0"/>
            <a:r>
              <a:rPr lang="es-AR" sz="1400" u="sng" dirty="0">
                <a:latin typeface="Geogrotesque Sharp Wide SmBd" panose="020B0000050200080000" pitchFamily="34" charset="0"/>
                <a:ea typeface="Calibri"/>
                <a:cs typeface="Calibri"/>
                <a:sym typeface="Calibri"/>
                <a:hlinkClick r:id="rId3"/>
              </a:rPr>
              <a:t>Economiadelconocimientomincyt@gmail.com</a:t>
            </a:r>
            <a:endParaRPr lang="es-AR" sz="1400" u="sng" dirty="0">
              <a:latin typeface="Geogrotesque Sharp Wide SmBd" panose="020B0000050200080000" pitchFamily="34" charset="0"/>
              <a:ea typeface="Calibri"/>
              <a:cs typeface="Calibri"/>
              <a:sym typeface="Calibri"/>
            </a:endParaRPr>
          </a:p>
        </p:txBody>
      </p:sp>
      <p:sp>
        <p:nvSpPr>
          <p:cNvPr id="6" name="CuadroTexto 5"/>
          <p:cNvSpPr txBox="1"/>
          <p:nvPr/>
        </p:nvSpPr>
        <p:spPr>
          <a:xfrm rot="16200000">
            <a:off x="-2410889" y="2938810"/>
            <a:ext cx="6741113" cy="1569660"/>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SECRETARÍA DE CIENCIA Y TECNOLOGÍA</a:t>
            </a:r>
          </a:p>
          <a:p>
            <a:endParaRPr lang="es-ES" sz="3200" dirty="0">
              <a:solidFill>
                <a:schemeClr val="accent1">
                  <a:lumMod val="60000"/>
                  <a:lumOff val="40000"/>
                </a:schemeClr>
              </a:solidFill>
              <a:latin typeface="Geogrotesque Sharp Wide Bd" panose="020B0000050200080000" pitchFamily="34" charset="0"/>
            </a:endParaRPr>
          </a:p>
        </p:txBody>
      </p:sp>
    </p:spTree>
    <p:extLst>
      <p:ext uri="{BB962C8B-B14F-4D97-AF65-F5344CB8AC3E}">
        <p14:creationId xmlns:p14="http://schemas.microsoft.com/office/powerpoint/2010/main" val="2714463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461665"/>
          </a:xfrm>
          <a:prstGeom prst="rect">
            <a:avLst/>
          </a:prstGeom>
          <a:noFill/>
        </p:spPr>
        <p:txBody>
          <a:bodyPr wrap="square" rtlCol="0">
            <a:spAutoFit/>
          </a:bodyPr>
          <a:lstStyle/>
          <a:p>
            <a:r>
              <a:rPr lang="es-AR" sz="2400" dirty="0">
                <a:solidFill>
                  <a:schemeClr val="accent5">
                    <a:lumMod val="75000"/>
                  </a:schemeClr>
                </a:solidFill>
                <a:latin typeface="Geogrotesque Sharp Wide Bd" panose="020B0000050200080000" pitchFamily="34" charset="0"/>
              </a:rPr>
              <a:t>LINEAS DE ASISTENCIA FINANCIERA</a:t>
            </a:r>
          </a:p>
        </p:txBody>
      </p:sp>
      <p:sp>
        <p:nvSpPr>
          <p:cNvPr id="6" name="CuadroTexto 5"/>
          <p:cNvSpPr txBox="1"/>
          <p:nvPr/>
        </p:nvSpPr>
        <p:spPr>
          <a:xfrm rot="16200000">
            <a:off x="-2410889" y="3431252"/>
            <a:ext cx="6741113" cy="584775"/>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FUNDACIÓN BANCO DE CÓRDOBA</a:t>
            </a:r>
          </a:p>
        </p:txBody>
      </p:sp>
      <p:sp>
        <p:nvSpPr>
          <p:cNvPr id="8" name="CuadroTexto 7"/>
          <p:cNvSpPr txBox="1"/>
          <p:nvPr/>
        </p:nvSpPr>
        <p:spPr>
          <a:xfrm>
            <a:off x="2534971" y="1769661"/>
            <a:ext cx="7369521" cy="4591000"/>
          </a:xfrm>
          <a:prstGeom prst="rect">
            <a:avLst/>
          </a:prstGeom>
          <a:noFill/>
        </p:spPr>
        <p:txBody>
          <a:bodyPr wrap="square" rtlCol="0">
            <a:spAutoFit/>
          </a:bodyPr>
          <a:lstStyle/>
          <a:p>
            <a:pPr fontAlgn="base">
              <a:lnSpc>
                <a:spcPct val="150000"/>
              </a:lnSpc>
            </a:pPr>
            <a:r>
              <a:rPr lang="es-AR" b="1" dirty="0">
                <a:solidFill>
                  <a:srgbClr val="0070C0"/>
                </a:solidFill>
                <a:latin typeface="Geogrotesque Sharp Wide Bd" panose="020B0000050200080000" pitchFamily="34" charset="0"/>
              </a:rPr>
              <a:t>LÍNEA 1</a:t>
            </a:r>
          </a:p>
          <a:p>
            <a:pPr fontAlgn="base">
              <a:lnSpc>
                <a:spcPct val="150000"/>
              </a:lnSpc>
            </a:pPr>
            <a:r>
              <a:rPr lang="es-AR" sz="1600" b="1" dirty="0">
                <a:latin typeface="Geogrotesque Sharp Wide Bd" panose="020B0000050200080000"/>
              </a:rPr>
              <a:t>HASTA $900.000</a:t>
            </a:r>
          </a:p>
          <a:p>
            <a:pPr fontAlgn="base">
              <a:lnSpc>
                <a:spcPts val="2160"/>
              </a:lnSpc>
            </a:pPr>
            <a:r>
              <a:rPr lang="es-AR" sz="1600" dirty="0">
                <a:latin typeface="Geogrotesque Sharp Wide Lt" panose="020B0000050200080000" pitchFamily="34" charset="0"/>
              </a:rPr>
              <a:t>Emprendimientos productivos y/o de servicios que se encuentren en marcha (antigüedad mínima 1 año).</a:t>
            </a:r>
          </a:p>
          <a:p>
            <a:pPr fontAlgn="base">
              <a:lnSpc>
                <a:spcPts val="2160"/>
              </a:lnSpc>
            </a:pPr>
            <a:endParaRPr lang="es-AR" sz="1600" dirty="0">
              <a:latin typeface="Geogrotesque Sharp Wide Lt" panose="020B0000050200080000" pitchFamily="34" charset="0"/>
            </a:endParaRPr>
          </a:p>
          <a:p>
            <a:pPr fontAlgn="base">
              <a:lnSpc>
                <a:spcPts val="2160"/>
              </a:lnSpc>
            </a:pPr>
            <a:r>
              <a:rPr lang="es-AR" sz="1600" dirty="0">
                <a:latin typeface="Geogrotesque Sharp Wide SmBd" panose="020B0000050200080000" pitchFamily="34" charset="0"/>
              </a:rPr>
              <a:t>Destino:</a:t>
            </a:r>
            <a:r>
              <a:rPr lang="es-AR" sz="1600" dirty="0">
                <a:latin typeface="Geogrotesque Sharp Wide Lt" panose="020B0000050200080000" pitchFamily="34" charset="0"/>
              </a:rPr>
              <a:t> Insumos e inversiones de capital: maquinaria o herramientas. El financiamiento de inmuebles o vehículos no es válido como destino de inversión.</a:t>
            </a:r>
          </a:p>
          <a:p>
            <a:pPr fontAlgn="base">
              <a:lnSpc>
                <a:spcPts val="2160"/>
              </a:lnSpc>
            </a:pPr>
            <a:r>
              <a:rPr lang="es-AR" sz="1600" dirty="0">
                <a:latin typeface="Geogrotesque Sharp Wide SmBd" panose="020B0000050200080000" pitchFamily="34" charset="0"/>
              </a:rPr>
              <a:t>Plazo de devolución</a:t>
            </a:r>
            <a:r>
              <a:rPr lang="es-AR" sz="1600" dirty="0">
                <a:latin typeface="Geogrotesque Sharp Wide Lt" panose="020B0000050200080000" pitchFamily="34" charset="0"/>
              </a:rPr>
              <a:t>: Hasta 15 cuotas sin interés, ajustable semestralmente por el  Índice de Variación Salarial.</a:t>
            </a:r>
          </a:p>
          <a:p>
            <a:pPr fontAlgn="base">
              <a:lnSpc>
                <a:spcPts val="2160"/>
              </a:lnSpc>
            </a:pPr>
            <a:r>
              <a:rPr lang="es-AR" sz="1600" dirty="0">
                <a:latin typeface="Geogrotesque Sharp Wide SmBd" panose="020B0000050200080000" pitchFamily="34" charset="0"/>
              </a:rPr>
              <a:t>Período de gracia</a:t>
            </a:r>
            <a:r>
              <a:rPr lang="es-AR" sz="1600" dirty="0">
                <a:latin typeface="Geogrotesque Sharp Wide Lt" panose="020B0000050200080000" pitchFamily="34" charset="0"/>
              </a:rPr>
              <a:t>: Hasta 3 meses.</a:t>
            </a:r>
          </a:p>
          <a:p>
            <a:pPr fontAlgn="base">
              <a:lnSpc>
                <a:spcPts val="2160"/>
              </a:lnSpc>
            </a:pPr>
            <a:r>
              <a:rPr lang="es-AR" sz="1600" dirty="0">
                <a:latin typeface="Geogrotesque Sharp Wide SmBd" panose="020B0000050200080000" pitchFamily="34" charset="0"/>
              </a:rPr>
              <a:t>Forma de pago: </a:t>
            </a:r>
            <a:r>
              <a:rPr lang="es-AR" sz="1600" dirty="0">
                <a:latin typeface="Geogrotesque Sharp Wide Lt" panose="020B0000050200080000" pitchFamily="34" charset="0"/>
              </a:rPr>
              <a:t>Mensual, mediante débito automático.</a:t>
            </a:r>
          </a:p>
          <a:p>
            <a:pPr lvl="0"/>
            <a:r>
              <a:rPr lang="es-AR" sz="1600" dirty="0">
                <a:latin typeface="Geogrotesque Sharp Wide Lt" panose="020B0000050200080000" pitchFamily="34" charset="0"/>
                <a:ea typeface="Calibri"/>
                <a:cs typeface="Calibri"/>
                <a:sym typeface="Calibri"/>
              </a:rPr>
              <a:t>                                               </a:t>
            </a:r>
            <a:endParaRPr lang="es-AR" sz="1600" dirty="0">
              <a:latin typeface="Geogrotesque Sharp Wide Lt" panose="020B0000050200080000" pitchFamily="34" charset="0"/>
            </a:endParaRPr>
          </a:p>
          <a:p>
            <a:pPr lvl="0"/>
            <a:r>
              <a:rPr lang="es-AR" dirty="0">
                <a:solidFill>
                  <a:schemeClr val="dk1"/>
                </a:solidFill>
                <a:ea typeface="Calibri"/>
                <a:cs typeface="Calibri"/>
                <a:sym typeface="Calibri"/>
              </a:rPr>
              <a:t/>
            </a:r>
            <a:br>
              <a:rPr lang="es-AR" dirty="0">
                <a:solidFill>
                  <a:schemeClr val="dk1"/>
                </a:solidFill>
                <a:ea typeface="Calibri"/>
                <a:cs typeface="Calibri"/>
                <a:sym typeface="Calibri"/>
              </a:rPr>
            </a:br>
            <a:endParaRPr lang="es-AR" dirty="0">
              <a:solidFill>
                <a:schemeClr val="dk1"/>
              </a:solidFill>
              <a:ea typeface="Calibri"/>
              <a:cs typeface="Calibri"/>
              <a:sym typeface="Calibri"/>
            </a:endParaRPr>
          </a:p>
        </p:txBody>
      </p:sp>
      <p:sp>
        <p:nvSpPr>
          <p:cNvPr id="3" name="CuadroTexto 2"/>
          <p:cNvSpPr txBox="1"/>
          <p:nvPr/>
        </p:nvSpPr>
        <p:spPr>
          <a:xfrm>
            <a:off x="2109457" y="6360661"/>
            <a:ext cx="950614" cy="818737"/>
          </a:xfrm>
          <a:prstGeom prst="rect">
            <a:avLst/>
          </a:prstGeom>
          <a:solidFill>
            <a:schemeClr val="bg1"/>
          </a:solidFill>
        </p:spPr>
        <p:txBody>
          <a:bodyPr wrap="square" rtlCol="0">
            <a:spAutoFit/>
          </a:bodyPr>
          <a:lstStyle/>
          <a:p>
            <a:endParaRPr lang="es-AR" dirty="0"/>
          </a:p>
        </p:txBody>
      </p:sp>
    </p:spTree>
    <p:extLst>
      <p:ext uri="{BB962C8B-B14F-4D97-AF65-F5344CB8AC3E}">
        <p14:creationId xmlns:p14="http://schemas.microsoft.com/office/powerpoint/2010/main" val="895011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461665"/>
          </a:xfrm>
          <a:prstGeom prst="rect">
            <a:avLst/>
          </a:prstGeom>
          <a:noFill/>
        </p:spPr>
        <p:txBody>
          <a:bodyPr wrap="square" rtlCol="0">
            <a:spAutoFit/>
          </a:bodyPr>
          <a:lstStyle/>
          <a:p>
            <a:r>
              <a:rPr lang="es-AR" sz="2400" dirty="0">
                <a:solidFill>
                  <a:schemeClr val="accent5">
                    <a:lumMod val="75000"/>
                  </a:schemeClr>
                </a:solidFill>
                <a:latin typeface="Geogrotesque Sharp Wide Bd" panose="020B0000050200080000" pitchFamily="34" charset="0"/>
              </a:rPr>
              <a:t>LINEAS DE ASISTENCIA FINANCIERA</a:t>
            </a:r>
          </a:p>
        </p:txBody>
      </p:sp>
      <p:sp>
        <p:nvSpPr>
          <p:cNvPr id="6" name="CuadroTexto 5"/>
          <p:cNvSpPr txBox="1"/>
          <p:nvPr/>
        </p:nvSpPr>
        <p:spPr>
          <a:xfrm rot="16200000">
            <a:off x="-2410889" y="3431252"/>
            <a:ext cx="6741113" cy="584775"/>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FUNDACIÓN BANCO DE CÓRDOBA</a:t>
            </a:r>
          </a:p>
        </p:txBody>
      </p:sp>
      <p:sp>
        <p:nvSpPr>
          <p:cNvPr id="8" name="CuadroTexto 7"/>
          <p:cNvSpPr txBox="1"/>
          <p:nvPr/>
        </p:nvSpPr>
        <p:spPr>
          <a:xfrm>
            <a:off x="2534971" y="1769661"/>
            <a:ext cx="7369521" cy="4416594"/>
          </a:xfrm>
          <a:prstGeom prst="rect">
            <a:avLst/>
          </a:prstGeom>
          <a:noFill/>
        </p:spPr>
        <p:txBody>
          <a:bodyPr wrap="square" rtlCol="0">
            <a:spAutoFit/>
          </a:bodyPr>
          <a:lstStyle/>
          <a:p>
            <a:pPr fontAlgn="base">
              <a:lnSpc>
                <a:spcPct val="150000"/>
              </a:lnSpc>
            </a:pPr>
            <a:r>
              <a:rPr lang="es-AR" b="1" dirty="0">
                <a:solidFill>
                  <a:srgbClr val="0070C0"/>
                </a:solidFill>
                <a:latin typeface="Geogrotesque Sharp Wide Bd" panose="020B0000050200080000" pitchFamily="34" charset="0"/>
              </a:rPr>
              <a:t>LÍNEA 1</a:t>
            </a:r>
          </a:p>
          <a:p>
            <a:r>
              <a:rPr lang="es-AR" sz="1400" dirty="0">
                <a:latin typeface="Geogrotesque Sharp Wide Bd" panose="020B0000050200080000" pitchFamily="34" charset="0"/>
              </a:rPr>
              <a:t>REQUISITOS</a:t>
            </a:r>
          </a:p>
          <a:p>
            <a:endParaRPr lang="es-AR" sz="1400" dirty="0">
              <a:latin typeface="Geogrotesque Sharp Wide Bd" panose="020B0000050200080000" pitchFamily="34" charset="0"/>
            </a:endParaRPr>
          </a:p>
          <a:p>
            <a:r>
              <a:rPr lang="es-AR" sz="1400" dirty="0">
                <a:latin typeface="Geogrotesque Sharp Wide Lt" panose="020B0000050200080000" pitchFamily="34" charset="0"/>
              </a:rPr>
              <a:t>Persona física (mayor de edad; edad máxima 80 años al finalizar el crédito) o persona jurídica con domicilio en la provincia de Córdoba.</a:t>
            </a:r>
          </a:p>
          <a:p>
            <a:pPr marL="285750" indent="-285750" fontAlgn="base">
              <a:buFont typeface="Arial" panose="020B0604020202020204" pitchFamily="34" charset="0"/>
              <a:buChar char="•"/>
            </a:pPr>
            <a:r>
              <a:rPr lang="es-AR" sz="1400" dirty="0">
                <a:latin typeface="Geogrotesque Sharp Wide Lt" panose="020B0000050200080000" pitchFamily="34" charset="0"/>
              </a:rPr>
              <a:t>Titular de caja de ahorro o cuenta corriente </a:t>
            </a:r>
          </a:p>
          <a:p>
            <a:pPr marL="285750" indent="-285750" fontAlgn="base">
              <a:buFont typeface="Arial" panose="020B0604020202020204" pitchFamily="34" charset="0"/>
              <a:buChar char="•"/>
            </a:pPr>
            <a:r>
              <a:rPr lang="es-AR" sz="1400" dirty="0">
                <a:latin typeface="Geogrotesque Sharp Wide Lt" panose="020B0000050200080000" pitchFamily="34" charset="0"/>
              </a:rPr>
              <a:t>Contar con inscripción impositiva, cualquier categoría </a:t>
            </a:r>
            <a:r>
              <a:rPr lang="es-AR" sz="1400" dirty="0" err="1">
                <a:latin typeface="Geogrotesque Sharp Wide Lt" panose="020B0000050200080000" pitchFamily="34" charset="0"/>
              </a:rPr>
              <a:t>monotributo</a:t>
            </a:r>
            <a:r>
              <a:rPr lang="es-AR" sz="1400" dirty="0">
                <a:latin typeface="Geogrotesque Sharp Wide Lt" panose="020B0000050200080000" pitchFamily="34" charset="0"/>
              </a:rPr>
              <a:t>/responsable inscripto, correspondiente a la actividad del emprendimiento. Antigüedad mínima 1 año.</a:t>
            </a:r>
          </a:p>
          <a:p>
            <a:pPr marL="285750" indent="-285750" fontAlgn="base">
              <a:buFont typeface="Arial" panose="020B0604020202020204" pitchFamily="34" charset="0"/>
              <a:buChar char="•"/>
            </a:pPr>
            <a:r>
              <a:rPr lang="es-AR" sz="1400" dirty="0">
                <a:latin typeface="Geogrotesque Sharp Wide Lt" panose="020B0000050200080000" pitchFamily="34" charset="0"/>
              </a:rPr>
              <a:t>Garantía: recibo de sueldo de un tercero (mayor a dos Salarios Mínimo Vital y Móvil, con domicilio en la provincia de Córdoba. Mayor de edad; edad máxima 73 años al finalizar el crédito); o garantía prendaria sobre vehículo automóvil (propio o de un tercero, vehículos con menos de 10 años de antigüedad), asentado en la provincia de Córdoba, con presentación de Certificado de Dominio.</a:t>
            </a:r>
          </a:p>
          <a:p>
            <a:pPr marL="285750" indent="-285750" fontAlgn="base">
              <a:buFont typeface="Arial" panose="020B0604020202020204" pitchFamily="34" charset="0"/>
              <a:buChar char="•"/>
            </a:pPr>
            <a:r>
              <a:rPr lang="es-AR" sz="1400" dirty="0">
                <a:latin typeface="Geogrotesque Sharp Wide Lt" panose="020B0000050200080000" pitchFamily="34" charset="0"/>
              </a:rPr>
              <a:t>Flujo de fondos.</a:t>
            </a:r>
          </a:p>
          <a:p>
            <a:pPr marL="285750" indent="-285750" fontAlgn="base">
              <a:buFont typeface="Arial" panose="020B0604020202020204" pitchFamily="34" charset="0"/>
              <a:buChar char="•"/>
            </a:pPr>
            <a:r>
              <a:rPr lang="es-AR" sz="1400" dirty="0">
                <a:latin typeface="Geogrotesque Sharp Wide Lt" panose="020B0000050200080000" pitchFamily="34" charset="0"/>
              </a:rPr>
              <a:t>Seguro de vida: El otorgamiento del crédito incluye seguro de vida obligatorio a nombre del/la titular, contratado con la empresa </a:t>
            </a:r>
            <a:r>
              <a:rPr lang="es-AR" sz="1400" dirty="0" err="1">
                <a:latin typeface="Geogrotesque Sharp Wide Lt" panose="020B0000050200080000" pitchFamily="34" charset="0"/>
              </a:rPr>
              <a:t>Sancor</a:t>
            </a:r>
            <a:r>
              <a:rPr lang="es-AR" sz="1400" dirty="0">
                <a:latin typeface="Geogrotesque Sharp Wide Lt" panose="020B0000050200080000" pitchFamily="34" charset="0"/>
              </a:rPr>
              <a:t> Seguros. </a:t>
            </a:r>
          </a:p>
          <a:p>
            <a:pPr marL="285750" indent="-285750" fontAlgn="base">
              <a:buFont typeface="Arial" panose="020B0604020202020204" pitchFamily="34" charset="0"/>
              <a:buChar char="•"/>
            </a:pPr>
            <a:r>
              <a:rPr lang="es-AR" sz="1400" dirty="0">
                <a:latin typeface="Geogrotesque Sharp Wide Lt" panose="020B0000050200080000" pitchFamily="34" charset="0"/>
              </a:rPr>
              <a:t>Contar con situación crediticia regular.</a:t>
            </a:r>
          </a:p>
          <a:p>
            <a:pPr marL="285750" indent="-285750" fontAlgn="base">
              <a:buFont typeface="Arial" panose="020B0604020202020204" pitchFamily="34" charset="0"/>
              <a:buChar char="•"/>
            </a:pPr>
            <a:r>
              <a:rPr lang="es-AR" sz="1400" dirty="0">
                <a:latin typeface="Geogrotesque Sharp Wide Lt" panose="020B0000050200080000" pitchFamily="34" charset="0"/>
              </a:rPr>
              <a:t>No contar con crédito vigente en Fundación Banco de Córdoba.</a:t>
            </a:r>
            <a:r>
              <a:rPr lang="es-AR" sz="1600" dirty="0">
                <a:latin typeface="Geogrotesque Sharp Wide Lt" panose="020B0000050200080000" pitchFamily="34" charset="0"/>
                <a:ea typeface="Calibri"/>
                <a:cs typeface="Calibri"/>
                <a:sym typeface="Calibri"/>
              </a:rPr>
              <a:t>                                               </a:t>
            </a:r>
            <a:endParaRPr lang="es-AR" sz="1600" dirty="0">
              <a:latin typeface="Geogrotesque Sharp Wide Lt" panose="020B0000050200080000" pitchFamily="34" charset="0"/>
            </a:endParaRPr>
          </a:p>
        </p:txBody>
      </p:sp>
      <p:sp>
        <p:nvSpPr>
          <p:cNvPr id="3" name="CuadroTexto 2"/>
          <p:cNvSpPr txBox="1"/>
          <p:nvPr/>
        </p:nvSpPr>
        <p:spPr>
          <a:xfrm>
            <a:off x="2100404" y="6274051"/>
            <a:ext cx="1113576" cy="887240"/>
          </a:xfrm>
          <a:prstGeom prst="rect">
            <a:avLst/>
          </a:prstGeom>
          <a:solidFill>
            <a:schemeClr val="bg1"/>
          </a:solidFill>
        </p:spPr>
        <p:txBody>
          <a:bodyPr wrap="square" rtlCol="0">
            <a:spAutoFit/>
          </a:bodyPr>
          <a:lstStyle/>
          <a:p>
            <a:endParaRPr lang="es-AR" dirty="0"/>
          </a:p>
        </p:txBody>
      </p:sp>
    </p:spTree>
    <p:extLst>
      <p:ext uri="{BB962C8B-B14F-4D97-AF65-F5344CB8AC3E}">
        <p14:creationId xmlns:p14="http://schemas.microsoft.com/office/powerpoint/2010/main" val="59327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461665"/>
          </a:xfrm>
          <a:prstGeom prst="rect">
            <a:avLst/>
          </a:prstGeom>
          <a:noFill/>
        </p:spPr>
        <p:txBody>
          <a:bodyPr wrap="square" rtlCol="0">
            <a:spAutoFit/>
          </a:bodyPr>
          <a:lstStyle/>
          <a:p>
            <a:r>
              <a:rPr lang="es-AR" sz="2400" dirty="0">
                <a:solidFill>
                  <a:schemeClr val="accent5">
                    <a:lumMod val="75000"/>
                  </a:schemeClr>
                </a:solidFill>
                <a:latin typeface="Geogrotesque Sharp Wide Bd" panose="020B0000050200080000" pitchFamily="34" charset="0"/>
              </a:rPr>
              <a:t>LÍNEAS DE ASISTENCIA FINANCIERA</a:t>
            </a:r>
          </a:p>
        </p:txBody>
      </p:sp>
      <p:sp>
        <p:nvSpPr>
          <p:cNvPr id="6" name="CuadroTexto 5"/>
          <p:cNvSpPr txBox="1"/>
          <p:nvPr/>
        </p:nvSpPr>
        <p:spPr>
          <a:xfrm rot="16200000">
            <a:off x="-2410889" y="3431252"/>
            <a:ext cx="6741113" cy="584775"/>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FUNDACIÓN BANCO DE CÓRDOBA</a:t>
            </a:r>
          </a:p>
        </p:txBody>
      </p:sp>
      <p:sp>
        <p:nvSpPr>
          <p:cNvPr id="8" name="CuadroTexto 7"/>
          <p:cNvSpPr txBox="1"/>
          <p:nvPr/>
        </p:nvSpPr>
        <p:spPr>
          <a:xfrm>
            <a:off x="2534971" y="1769661"/>
            <a:ext cx="7369521" cy="4647426"/>
          </a:xfrm>
          <a:prstGeom prst="rect">
            <a:avLst/>
          </a:prstGeom>
          <a:noFill/>
        </p:spPr>
        <p:txBody>
          <a:bodyPr wrap="square" rtlCol="0">
            <a:spAutoFit/>
          </a:bodyPr>
          <a:lstStyle/>
          <a:p>
            <a:pPr fontAlgn="base">
              <a:lnSpc>
                <a:spcPct val="150000"/>
              </a:lnSpc>
            </a:pPr>
            <a:r>
              <a:rPr lang="es-AR" b="1" dirty="0">
                <a:solidFill>
                  <a:srgbClr val="0070C0"/>
                </a:solidFill>
                <a:latin typeface="Geogrotesque Sharp Wide Bd" panose="020B0000050200080000" pitchFamily="34" charset="0"/>
              </a:rPr>
              <a:t>LÍNEA 2</a:t>
            </a:r>
          </a:p>
          <a:p>
            <a:pPr fontAlgn="base">
              <a:lnSpc>
                <a:spcPct val="150000"/>
              </a:lnSpc>
            </a:pPr>
            <a:endParaRPr lang="es-AR" b="1" dirty="0">
              <a:solidFill>
                <a:srgbClr val="0070C0"/>
              </a:solidFill>
              <a:latin typeface="Geogrotesque Sharp Wide Bd" panose="020B0000050200080000" pitchFamily="34" charset="0"/>
            </a:endParaRPr>
          </a:p>
          <a:p>
            <a:pPr fontAlgn="base"/>
            <a:r>
              <a:rPr lang="es-AR" sz="1600" b="1" dirty="0">
                <a:latin typeface="Geogrotesque Sharp Wide Bd" panose="020B0000050200080000" pitchFamily="34" charset="0"/>
              </a:rPr>
              <a:t>HASTA $1.300.000</a:t>
            </a:r>
          </a:p>
          <a:p>
            <a:pPr fontAlgn="base"/>
            <a:r>
              <a:rPr lang="es-AR" sz="1600" dirty="0">
                <a:latin typeface="Geogrotesque Sharp Wide Lt" panose="020B0000050200080000" pitchFamily="34" charset="0"/>
              </a:rPr>
              <a:t>Emprendimientos productivos y/o de servicios que se encuentren en marcha (antigüedad mínima 1 año).</a:t>
            </a:r>
          </a:p>
          <a:p>
            <a:pPr fontAlgn="base"/>
            <a:endParaRPr lang="es-AR" sz="1600" dirty="0">
              <a:latin typeface="Geogrotesque Sharp Wide Lt" panose="020B0000050200080000" pitchFamily="34" charset="0"/>
            </a:endParaRPr>
          </a:p>
          <a:p>
            <a:pPr fontAlgn="base"/>
            <a:r>
              <a:rPr lang="es-AR" sz="1600" b="1" dirty="0">
                <a:latin typeface="Geogrotesque Sharp Wide SmBd" panose="020B0000050200080000" pitchFamily="34" charset="0"/>
              </a:rPr>
              <a:t>Destino:</a:t>
            </a:r>
            <a:r>
              <a:rPr lang="es-AR" sz="1600" dirty="0">
                <a:latin typeface="Geogrotesque Sharp Wide Lt" panose="020B0000050200080000" pitchFamily="34" charset="0"/>
              </a:rPr>
              <a:t> Inversiones de capital: maquinaria o herramientas. El financiamiento de inmuebles o vehículos no es válido como destino de inversión.</a:t>
            </a:r>
          </a:p>
          <a:p>
            <a:pPr fontAlgn="base"/>
            <a:r>
              <a:rPr lang="es-AR" sz="1600" b="1" dirty="0">
                <a:latin typeface="Geogrotesque Sharp Wide SmBd" panose="020B0000050200080000" pitchFamily="34" charset="0"/>
              </a:rPr>
              <a:t>Plazo de devolución</a:t>
            </a:r>
            <a:r>
              <a:rPr lang="es-AR" sz="1600" dirty="0">
                <a:latin typeface="Geogrotesque Sharp Wide SmBd" panose="020B0000050200080000" pitchFamily="34" charset="0"/>
              </a:rPr>
              <a:t>: </a:t>
            </a:r>
            <a:r>
              <a:rPr lang="es-AR" sz="1600" dirty="0">
                <a:latin typeface="Geogrotesque Sharp Wide Lt" panose="020B0000050200080000" pitchFamily="34" charset="0"/>
              </a:rPr>
              <a:t>Hasta 15 cuotas sin interés, ajustable semestralmente por el Índice de Variación Salarial.</a:t>
            </a:r>
          </a:p>
          <a:p>
            <a:pPr fontAlgn="base"/>
            <a:r>
              <a:rPr lang="es-AR" sz="1600" b="1" dirty="0">
                <a:latin typeface="Geogrotesque Sharp Wide SmBd" panose="020B0000050200080000" pitchFamily="34" charset="0"/>
              </a:rPr>
              <a:t>Período de gracia</a:t>
            </a:r>
            <a:r>
              <a:rPr lang="es-AR" sz="1600" dirty="0">
                <a:latin typeface="Geogrotesque Sharp Wide Lt" panose="020B0000050200080000" pitchFamily="34" charset="0"/>
              </a:rPr>
              <a:t>: Hasta 3 meses.</a:t>
            </a:r>
          </a:p>
          <a:p>
            <a:pPr fontAlgn="base"/>
            <a:r>
              <a:rPr lang="es-AR" sz="1600" b="1" dirty="0">
                <a:latin typeface="Geogrotesque Sharp Wide SmBd" panose="020B0000050200080000" pitchFamily="34" charset="0"/>
              </a:rPr>
              <a:t>Forma de pago</a:t>
            </a:r>
            <a:r>
              <a:rPr lang="es-AR" sz="1600" dirty="0">
                <a:latin typeface="Geogrotesque Sharp Wide Lt" panose="020B0000050200080000" pitchFamily="34" charset="0"/>
              </a:rPr>
              <a:t>: Mensual, mediante débito automático.</a:t>
            </a:r>
          </a:p>
          <a:p>
            <a:endParaRPr lang="es-AR" sz="1400" dirty="0"/>
          </a:p>
          <a:p>
            <a:pPr lvl="0"/>
            <a:r>
              <a:rPr lang="es-AR" sz="1600" dirty="0">
                <a:latin typeface="Geogrotesque Sharp Wide Lt" panose="020B0000050200080000" pitchFamily="34" charset="0"/>
                <a:ea typeface="Calibri"/>
                <a:cs typeface="Calibri"/>
                <a:sym typeface="Calibri"/>
              </a:rPr>
              <a:t>                                               </a:t>
            </a:r>
            <a:endParaRPr lang="es-AR" sz="1600" dirty="0">
              <a:latin typeface="Geogrotesque Sharp Wide Lt" panose="020B0000050200080000" pitchFamily="34" charset="0"/>
            </a:endParaRPr>
          </a:p>
          <a:p>
            <a:pPr lvl="0"/>
            <a:r>
              <a:rPr lang="es-AR" dirty="0">
                <a:solidFill>
                  <a:schemeClr val="dk1"/>
                </a:solidFill>
                <a:ea typeface="Calibri"/>
                <a:cs typeface="Calibri"/>
                <a:sym typeface="Calibri"/>
              </a:rPr>
              <a:t/>
            </a:r>
            <a:br>
              <a:rPr lang="es-AR" dirty="0">
                <a:solidFill>
                  <a:schemeClr val="dk1"/>
                </a:solidFill>
                <a:ea typeface="Calibri"/>
                <a:cs typeface="Calibri"/>
                <a:sym typeface="Calibri"/>
              </a:rPr>
            </a:br>
            <a:endParaRPr lang="es-AR" dirty="0">
              <a:solidFill>
                <a:schemeClr val="dk1"/>
              </a:solidFill>
              <a:ea typeface="Calibri"/>
              <a:cs typeface="Calibri"/>
              <a:sym typeface="Calibri"/>
            </a:endParaRPr>
          </a:p>
        </p:txBody>
      </p:sp>
      <p:sp>
        <p:nvSpPr>
          <p:cNvPr id="3" name="CuadroTexto 2"/>
          <p:cNvSpPr txBox="1"/>
          <p:nvPr/>
        </p:nvSpPr>
        <p:spPr>
          <a:xfrm>
            <a:off x="2118511" y="6283105"/>
            <a:ext cx="1068309" cy="878186"/>
          </a:xfrm>
          <a:prstGeom prst="rect">
            <a:avLst/>
          </a:prstGeom>
          <a:solidFill>
            <a:schemeClr val="bg1"/>
          </a:solidFill>
        </p:spPr>
        <p:txBody>
          <a:bodyPr wrap="square" rtlCol="0">
            <a:spAutoFit/>
          </a:bodyPr>
          <a:lstStyle/>
          <a:p>
            <a:endParaRPr lang="es-AR" dirty="0"/>
          </a:p>
        </p:txBody>
      </p:sp>
    </p:spTree>
    <p:extLst>
      <p:ext uri="{BB962C8B-B14F-4D97-AF65-F5344CB8AC3E}">
        <p14:creationId xmlns:p14="http://schemas.microsoft.com/office/powerpoint/2010/main" val="3934530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461665"/>
          </a:xfrm>
          <a:prstGeom prst="rect">
            <a:avLst/>
          </a:prstGeom>
          <a:noFill/>
        </p:spPr>
        <p:txBody>
          <a:bodyPr wrap="square" rtlCol="0">
            <a:spAutoFit/>
          </a:bodyPr>
          <a:lstStyle/>
          <a:p>
            <a:r>
              <a:rPr lang="es-AR" sz="2400" dirty="0">
                <a:solidFill>
                  <a:schemeClr val="accent5">
                    <a:lumMod val="75000"/>
                  </a:schemeClr>
                </a:solidFill>
                <a:latin typeface="Geogrotesque Sharp Wide Bd" panose="020B0000050200080000" pitchFamily="34" charset="0"/>
              </a:rPr>
              <a:t>LINEAS DE ASISTENCIA FINANCIERA</a:t>
            </a:r>
          </a:p>
        </p:txBody>
      </p:sp>
      <p:sp>
        <p:nvSpPr>
          <p:cNvPr id="6" name="CuadroTexto 5"/>
          <p:cNvSpPr txBox="1"/>
          <p:nvPr/>
        </p:nvSpPr>
        <p:spPr>
          <a:xfrm rot="16200000">
            <a:off x="-2410889" y="3431252"/>
            <a:ext cx="6741113" cy="584775"/>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FUNDACIÓN BANCO DE CÓRDOBA</a:t>
            </a:r>
          </a:p>
        </p:txBody>
      </p:sp>
      <p:sp>
        <p:nvSpPr>
          <p:cNvPr id="8" name="CuadroTexto 7"/>
          <p:cNvSpPr txBox="1"/>
          <p:nvPr/>
        </p:nvSpPr>
        <p:spPr>
          <a:xfrm>
            <a:off x="2534971" y="1769661"/>
            <a:ext cx="7369521" cy="4493538"/>
          </a:xfrm>
          <a:prstGeom prst="rect">
            <a:avLst/>
          </a:prstGeom>
          <a:noFill/>
        </p:spPr>
        <p:txBody>
          <a:bodyPr wrap="square" rtlCol="0">
            <a:spAutoFit/>
          </a:bodyPr>
          <a:lstStyle/>
          <a:p>
            <a:r>
              <a:rPr lang="es-AR" dirty="0">
                <a:solidFill>
                  <a:srgbClr val="0070C0"/>
                </a:solidFill>
                <a:latin typeface="Geogrotesque Sharp Wide Bd" panose="020B0000050200080000" pitchFamily="34" charset="0"/>
              </a:rPr>
              <a:t>LÍNEA 2</a:t>
            </a:r>
          </a:p>
          <a:p>
            <a:r>
              <a:rPr lang="es-AR" sz="1400" dirty="0">
                <a:latin typeface="Geogrotesque Sharp Wide Bd" panose="020B0000050200080000" pitchFamily="34" charset="0"/>
              </a:rPr>
              <a:t>REQUISITOS</a:t>
            </a:r>
          </a:p>
          <a:p>
            <a:endParaRPr lang="es-AR" sz="1400" dirty="0">
              <a:latin typeface="Geogrotesque Sharp Wide Bd" panose="020B0000050200080000" pitchFamily="34" charset="0"/>
            </a:endParaRPr>
          </a:p>
          <a:p>
            <a:pPr marL="285750" indent="-285750" fontAlgn="base">
              <a:buFont typeface="Arial" panose="020B0604020202020204" pitchFamily="34" charset="0"/>
              <a:buChar char="•"/>
            </a:pPr>
            <a:r>
              <a:rPr lang="es-AR" sz="1400" dirty="0">
                <a:latin typeface="Geogrotesque Sharp Wide Lt" panose="020B0000050200080000" pitchFamily="34" charset="0"/>
              </a:rPr>
              <a:t>Persona física (mayor de edad; edad máxima 80 años al finalizar el crédito) o persona jurídica con domicilio en la provincia de Córdoba.</a:t>
            </a:r>
          </a:p>
          <a:p>
            <a:pPr marL="285750" indent="-285750" fontAlgn="base">
              <a:buFont typeface="Arial" panose="020B0604020202020204" pitchFamily="34" charset="0"/>
              <a:buChar char="•"/>
            </a:pPr>
            <a:r>
              <a:rPr lang="es-AR" sz="1400" dirty="0">
                <a:latin typeface="Geogrotesque Sharp Wide Lt" panose="020B0000050200080000" pitchFamily="34" charset="0"/>
              </a:rPr>
              <a:t>Titular de caja de ahorro o cuenta corriente</a:t>
            </a:r>
          </a:p>
          <a:p>
            <a:pPr marL="285750" indent="-285750" fontAlgn="base">
              <a:buFont typeface="Arial" panose="020B0604020202020204" pitchFamily="34" charset="0"/>
              <a:buChar char="•"/>
            </a:pPr>
            <a:r>
              <a:rPr lang="es-AR" sz="1400" dirty="0">
                <a:latin typeface="Geogrotesque Sharp Wide Lt" panose="020B0000050200080000" pitchFamily="34" charset="0"/>
              </a:rPr>
              <a:t>Contar con inscripción impositiva, Categoría D o superior </a:t>
            </a:r>
            <a:r>
              <a:rPr lang="es-AR" sz="1400" dirty="0" err="1">
                <a:latin typeface="Geogrotesque Sharp Wide Lt" panose="020B0000050200080000" pitchFamily="34" charset="0"/>
              </a:rPr>
              <a:t>monotributo</a:t>
            </a:r>
            <a:r>
              <a:rPr lang="es-AR" sz="1400" dirty="0">
                <a:latin typeface="Geogrotesque Sharp Wide Lt" panose="020B0000050200080000" pitchFamily="34" charset="0"/>
              </a:rPr>
              <a:t>/responsable inscripto, correspondiente a la actividad del emprendimiento. Antigüedad mínima 1 año.</a:t>
            </a:r>
          </a:p>
          <a:p>
            <a:pPr marL="285750" indent="-285750" fontAlgn="base">
              <a:buFont typeface="Arial" panose="020B0604020202020204" pitchFamily="34" charset="0"/>
              <a:buChar char="•"/>
            </a:pPr>
            <a:r>
              <a:rPr lang="es-AR" sz="1400" dirty="0">
                <a:latin typeface="Geogrotesque Sharp Wide Lt" panose="020B0000050200080000" pitchFamily="34" charset="0"/>
              </a:rPr>
              <a:t>Garantía: recibo de sueldo de un tercero (mayor a tres Salarios Mínimo Vital y Móvil, con domicilio en la provincia de Córdoba. Mayor de edad; edad máxima 73 años al finalizar el crédito); o garantía prendaria sobre vehículo automóvil (propio o de un tercero, vehículos con menos de 10 años de antigüedad), asentado en la provincia de Córdoba, con presentación de Certificado de Dominio.</a:t>
            </a:r>
          </a:p>
          <a:p>
            <a:pPr marL="285750" indent="-285750" fontAlgn="base">
              <a:buFont typeface="Arial" panose="020B0604020202020204" pitchFamily="34" charset="0"/>
              <a:buChar char="•"/>
            </a:pPr>
            <a:r>
              <a:rPr lang="es-AR" sz="1400" dirty="0">
                <a:latin typeface="Geogrotesque Sharp Wide Lt" panose="020B0000050200080000" pitchFamily="34" charset="0"/>
              </a:rPr>
              <a:t>Flujo de fondos.</a:t>
            </a:r>
          </a:p>
          <a:p>
            <a:pPr marL="285750" indent="-285750" fontAlgn="base">
              <a:buFont typeface="Arial" panose="020B0604020202020204" pitchFamily="34" charset="0"/>
              <a:buChar char="•"/>
            </a:pPr>
            <a:r>
              <a:rPr lang="es-AR" sz="1400" dirty="0">
                <a:latin typeface="Geogrotesque Sharp Wide Lt" panose="020B0000050200080000" pitchFamily="34" charset="0"/>
              </a:rPr>
              <a:t>Seguro de vida: El otorgamiento del crédito incluye seguro de vida obligatorio a nombre del/la titular, contratado con la empresa </a:t>
            </a:r>
            <a:r>
              <a:rPr lang="es-AR" sz="1400" dirty="0" err="1">
                <a:latin typeface="Geogrotesque Sharp Wide Lt" panose="020B0000050200080000" pitchFamily="34" charset="0"/>
              </a:rPr>
              <a:t>Sancor</a:t>
            </a:r>
            <a:r>
              <a:rPr lang="es-AR" sz="1400" dirty="0">
                <a:latin typeface="Geogrotesque Sharp Wide Lt" panose="020B0000050200080000" pitchFamily="34" charset="0"/>
              </a:rPr>
              <a:t> Seguros</a:t>
            </a:r>
          </a:p>
          <a:p>
            <a:pPr marL="285750" indent="-285750" fontAlgn="base">
              <a:buFont typeface="Arial" panose="020B0604020202020204" pitchFamily="34" charset="0"/>
              <a:buChar char="•"/>
            </a:pPr>
            <a:r>
              <a:rPr lang="es-AR" sz="1400" dirty="0">
                <a:latin typeface="Geogrotesque Sharp Wide Lt" panose="020B0000050200080000" pitchFamily="34" charset="0"/>
              </a:rPr>
              <a:t>Contar con situación crediticia regular.</a:t>
            </a:r>
          </a:p>
          <a:p>
            <a:pPr marL="285750" indent="-285750" fontAlgn="base">
              <a:buFont typeface="Arial" panose="020B0604020202020204" pitchFamily="34" charset="0"/>
              <a:buChar char="•"/>
            </a:pPr>
            <a:r>
              <a:rPr lang="es-AR" sz="1400" dirty="0">
                <a:latin typeface="Geogrotesque Sharp Wide Lt" panose="020B0000050200080000" pitchFamily="34" charset="0"/>
              </a:rPr>
              <a:t>No contar con crédito vigente en Fundación Banco de Córdoba.</a:t>
            </a:r>
          </a:p>
          <a:p>
            <a:pPr lvl="0"/>
            <a:r>
              <a:rPr lang="es-AR" sz="1600" dirty="0">
                <a:latin typeface="Geogrotesque Sharp Wide Lt" panose="020B0000050200080000" pitchFamily="34" charset="0"/>
                <a:ea typeface="Calibri"/>
                <a:cs typeface="Calibri"/>
                <a:sym typeface="Calibri"/>
              </a:rPr>
              <a:t>                                 </a:t>
            </a:r>
            <a:endParaRPr lang="es-AR" sz="1600" dirty="0">
              <a:latin typeface="Geogrotesque Sharp Wide Lt" panose="020B0000050200080000" pitchFamily="34" charset="0"/>
            </a:endParaRPr>
          </a:p>
        </p:txBody>
      </p:sp>
      <p:sp>
        <p:nvSpPr>
          <p:cNvPr id="7" name="CuadroTexto 6"/>
          <p:cNvSpPr txBox="1"/>
          <p:nvPr/>
        </p:nvSpPr>
        <p:spPr>
          <a:xfrm>
            <a:off x="3046430" y="6369671"/>
            <a:ext cx="4599160" cy="830997"/>
          </a:xfrm>
          <a:prstGeom prst="rect">
            <a:avLst/>
          </a:prstGeom>
          <a:noFill/>
        </p:spPr>
        <p:txBody>
          <a:bodyPr wrap="square" rtlCol="0">
            <a:spAutoFit/>
          </a:bodyPr>
          <a:lstStyle/>
          <a:p>
            <a:r>
              <a:rPr lang="es-ES" sz="1600" dirty="0">
                <a:latin typeface="Geogrotesque Sharp Wide Bd" panose="020B0000050200080000" pitchFamily="34" charset="0"/>
              </a:rPr>
              <a:t>Contacto:</a:t>
            </a:r>
          </a:p>
          <a:p>
            <a:r>
              <a:rPr lang="es-AR" sz="1600" b="1" dirty="0">
                <a:latin typeface="Geogrotesque Sharp Wide SmBd" panose="020B0000050200080000" pitchFamily="34" charset="0"/>
              </a:rPr>
              <a:t>0351 4228499 / 4252055 / 4281833</a:t>
            </a:r>
            <a:br>
              <a:rPr lang="es-AR" sz="1600" b="1" dirty="0">
                <a:latin typeface="Geogrotesque Sharp Wide SmBd" panose="020B0000050200080000" pitchFamily="34" charset="0"/>
              </a:rPr>
            </a:br>
            <a:r>
              <a:rPr lang="es-AR" sz="1600" b="1" dirty="0">
                <a:latin typeface="Geogrotesque Sharp Wide SmBd" panose="020B0000050200080000" pitchFamily="34" charset="0"/>
              </a:rPr>
              <a:t>info@fbco.org.ar</a:t>
            </a:r>
            <a:endParaRPr lang="es-AR" sz="1600" dirty="0">
              <a:latin typeface="Geogrotesque Sharp Wide SmBd" panose="020B0000050200080000" pitchFamily="34" charset="0"/>
            </a:endParaRPr>
          </a:p>
        </p:txBody>
      </p:sp>
    </p:spTree>
    <p:extLst>
      <p:ext uri="{BB962C8B-B14F-4D97-AF65-F5344CB8AC3E}">
        <p14:creationId xmlns:p14="http://schemas.microsoft.com/office/powerpoint/2010/main" val="1731958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523220"/>
          </a:xfrm>
          <a:prstGeom prst="rect">
            <a:avLst/>
          </a:prstGeom>
          <a:noFill/>
        </p:spPr>
        <p:txBody>
          <a:bodyPr wrap="square" rtlCol="0">
            <a:spAutoFit/>
          </a:bodyPr>
          <a:lstStyle/>
          <a:p>
            <a:r>
              <a:rPr lang="es-AR" sz="2800" dirty="0" err="1">
                <a:solidFill>
                  <a:schemeClr val="accent5">
                    <a:lumMod val="75000"/>
                  </a:schemeClr>
                </a:solidFill>
                <a:latin typeface="Geogrotesque Sharp Wide Bd" panose="020B0000050200080000" pitchFamily="34" charset="0"/>
              </a:rPr>
              <a:t>trACcionar</a:t>
            </a:r>
            <a:r>
              <a:rPr lang="es-AR" sz="2800" dirty="0">
                <a:solidFill>
                  <a:schemeClr val="accent5">
                    <a:lumMod val="75000"/>
                  </a:schemeClr>
                </a:solidFill>
                <a:latin typeface="Geogrotesque Sharp Wide Bd" panose="020B0000050200080000" pitchFamily="34" charset="0"/>
              </a:rPr>
              <a:t> Córdoba</a:t>
            </a:r>
          </a:p>
        </p:txBody>
      </p:sp>
      <p:sp>
        <p:nvSpPr>
          <p:cNvPr id="6" name="CuadroTexto 5"/>
          <p:cNvSpPr txBox="1"/>
          <p:nvPr/>
        </p:nvSpPr>
        <p:spPr>
          <a:xfrm rot="16200000">
            <a:off x="-2410889" y="3185031"/>
            <a:ext cx="6741113" cy="1077218"/>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AGENCIA  COMPETITIVIDAD CÓRDOBA</a:t>
            </a:r>
          </a:p>
        </p:txBody>
      </p:sp>
      <p:sp>
        <p:nvSpPr>
          <p:cNvPr id="8" name="CuadroTexto 7"/>
          <p:cNvSpPr txBox="1"/>
          <p:nvPr/>
        </p:nvSpPr>
        <p:spPr>
          <a:xfrm>
            <a:off x="2534971" y="1769661"/>
            <a:ext cx="7369521" cy="4370427"/>
          </a:xfrm>
          <a:prstGeom prst="rect">
            <a:avLst/>
          </a:prstGeom>
          <a:noFill/>
        </p:spPr>
        <p:txBody>
          <a:bodyPr wrap="square" rtlCol="0">
            <a:spAutoFit/>
          </a:bodyPr>
          <a:lstStyle/>
          <a:p>
            <a:r>
              <a:rPr lang="es-AR" dirty="0">
                <a:solidFill>
                  <a:srgbClr val="0070C0"/>
                </a:solidFill>
                <a:latin typeface="Geogrotesque Sharp Wide Bd" panose="020B0000050200080000" pitchFamily="34" charset="0"/>
              </a:rPr>
              <a:t>FINALIDAD</a:t>
            </a:r>
            <a:endParaRPr lang="es-AR" sz="1400" dirty="0">
              <a:latin typeface="Geogrotesque Sharp Wide Bd" panose="020B0000050200080000" pitchFamily="34" charset="0"/>
            </a:endParaRPr>
          </a:p>
          <a:p>
            <a:endParaRPr lang="es-AR" sz="1400" dirty="0">
              <a:latin typeface="Geogrotesque Sharp Wide Bd" panose="020B0000050200080000" pitchFamily="34" charset="0"/>
            </a:endParaRPr>
          </a:p>
          <a:p>
            <a:pPr marL="285750" indent="-285750" fontAlgn="base">
              <a:buFont typeface="Arial" panose="020B0604020202020204" pitchFamily="34" charset="0"/>
              <a:buChar char="•"/>
            </a:pPr>
            <a:r>
              <a:rPr lang="es-AR" sz="1600" dirty="0">
                <a:latin typeface="Geogrotesque Sharp Wide Lt" panose="020B0000050200080000" pitchFamily="34" charset="0"/>
              </a:rPr>
              <a:t>Potenciar y mejorar la competitividad de las empresas de la provincia de Córdoba, impulsando modelos de gestión que estimulen un crecimiento en el ámbito global. </a:t>
            </a:r>
          </a:p>
          <a:p>
            <a:pPr marL="285750" indent="-285750" fontAlgn="base">
              <a:buFont typeface="Arial" panose="020B0604020202020204" pitchFamily="34" charset="0"/>
              <a:buChar char="•"/>
            </a:pPr>
            <a:r>
              <a:rPr lang="es-AR" sz="1600" dirty="0">
                <a:latin typeface="Geogrotesque Sharp Wide Lt" panose="020B0000050200080000" pitchFamily="34" charset="0"/>
              </a:rPr>
              <a:t>Trabajar sobre las cadenas de valor de grandes empresas (tractoras) alineando a la tractora con sus empresas proveedoras (</a:t>
            </a:r>
            <a:r>
              <a:rPr lang="es-AR" sz="1600" dirty="0" err="1">
                <a:latin typeface="Geogrotesque Sharp Wide Lt" panose="020B0000050200080000" pitchFamily="34" charset="0"/>
              </a:rPr>
              <a:t>PyMEs</a:t>
            </a:r>
            <a:r>
              <a:rPr lang="es-AR" sz="1600" dirty="0">
                <a:latin typeface="Geogrotesque Sharp Wide Lt" panose="020B0000050200080000" pitchFamily="34" charset="0"/>
              </a:rPr>
              <a:t>).</a:t>
            </a:r>
            <a:r>
              <a:rPr lang="es-AR" sz="1600" dirty="0">
                <a:latin typeface="Geogrotesque Sharp Wide Lt" panose="020B0000050200080000" pitchFamily="34" charset="0"/>
                <a:ea typeface="Calibri"/>
                <a:cs typeface="Calibri"/>
                <a:sym typeface="Calibri"/>
              </a:rPr>
              <a:t>   </a:t>
            </a:r>
          </a:p>
          <a:p>
            <a:pPr marL="285750" indent="-285750" fontAlgn="base">
              <a:buFont typeface="Arial" panose="020B0604020202020204" pitchFamily="34" charset="0"/>
              <a:buChar char="•"/>
            </a:pPr>
            <a:endParaRPr lang="es-AR" sz="1600" dirty="0">
              <a:latin typeface="Geogrotesque Sharp Wide Lt" panose="020B0000050200080000" pitchFamily="34" charset="0"/>
              <a:ea typeface="Calibri"/>
              <a:cs typeface="Calibri"/>
              <a:sym typeface="Calibri"/>
            </a:endParaRPr>
          </a:p>
          <a:p>
            <a:pPr fontAlgn="base"/>
            <a:endParaRPr lang="es-AR" dirty="0">
              <a:solidFill>
                <a:srgbClr val="0070C0"/>
              </a:solidFill>
              <a:latin typeface="Geogrotesque Sharp Wide Bd" panose="020B0000050200080000" pitchFamily="34" charset="0"/>
              <a:sym typeface="Calibri"/>
            </a:endParaRPr>
          </a:p>
          <a:p>
            <a:pPr fontAlgn="base"/>
            <a:r>
              <a:rPr lang="es-AR" dirty="0">
                <a:solidFill>
                  <a:srgbClr val="0070C0"/>
                </a:solidFill>
                <a:latin typeface="Geogrotesque Sharp Wide Bd" panose="020B0000050200080000" pitchFamily="34" charset="0"/>
                <a:sym typeface="Calibri"/>
              </a:rPr>
              <a:t>ALCANCE</a:t>
            </a:r>
          </a:p>
          <a:p>
            <a:pPr marL="285750" indent="-285750" fontAlgn="base">
              <a:buFont typeface="Arial" panose="020B0604020202020204" pitchFamily="34" charset="0"/>
              <a:buChar char="•"/>
            </a:pPr>
            <a:r>
              <a:rPr lang="es-AR" sz="1600" dirty="0">
                <a:latin typeface="Geogrotesque Sharp Wide Lt" panose="020B0000050200080000" pitchFamily="34" charset="0"/>
              </a:rPr>
              <a:t>Empresas tractoras de la provincia de Córdoba con pequeñas y medianas empresas proveedoras de su cadena de valor.</a:t>
            </a:r>
          </a:p>
          <a:p>
            <a:pPr marL="285750" indent="-285750" fontAlgn="base">
              <a:buFont typeface="Arial" panose="020B0604020202020204" pitchFamily="34" charset="0"/>
              <a:buChar char="•"/>
            </a:pPr>
            <a:endParaRPr lang="es-AR" sz="1600" dirty="0">
              <a:latin typeface="Geogrotesque Sharp Wide Lt" panose="020B0000050200080000" pitchFamily="34" charset="0"/>
            </a:endParaRPr>
          </a:p>
          <a:p>
            <a:pPr marL="285750" indent="-285750" fontAlgn="base">
              <a:buFont typeface="Arial" panose="020B0604020202020204" pitchFamily="34" charset="0"/>
              <a:buChar char="•"/>
            </a:pPr>
            <a:r>
              <a:rPr lang="es-AR" sz="1600" dirty="0">
                <a:latin typeface="Geogrotesque Sharp Wide Lt" panose="020B0000050200080000" pitchFamily="34" charset="0"/>
              </a:rPr>
              <a:t>Es ejecutado por un equipo de consultores in </a:t>
            </a:r>
            <a:r>
              <a:rPr lang="es-AR" sz="1600" dirty="0" err="1">
                <a:latin typeface="Geogrotesque Sharp Wide Lt" panose="020B0000050200080000" pitchFamily="34" charset="0"/>
              </a:rPr>
              <a:t>company</a:t>
            </a:r>
            <a:r>
              <a:rPr lang="es-AR" sz="1600" dirty="0">
                <a:latin typeface="Geogrotesque Sharp Wide Lt" panose="020B0000050200080000" pitchFamily="34" charset="0"/>
              </a:rPr>
              <a:t>, especializados en la temática definida.</a:t>
            </a:r>
            <a:endParaRPr lang="es-AR" sz="1600" dirty="0">
              <a:solidFill>
                <a:srgbClr val="0070C0"/>
              </a:solidFill>
              <a:latin typeface="Geogrotesque Sharp Wide Lt" panose="020B0000050200080000" pitchFamily="34" charset="0"/>
              <a:sym typeface="Calibri"/>
            </a:endParaRPr>
          </a:p>
          <a:p>
            <a:pPr fontAlgn="base"/>
            <a:endParaRPr lang="es-AR" dirty="0">
              <a:solidFill>
                <a:srgbClr val="0070C0"/>
              </a:solidFill>
              <a:latin typeface="Geogrotesque Sharp Wide Bd" panose="020B0000050200080000" pitchFamily="34" charset="0"/>
              <a:sym typeface="Calibri"/>
            </a:endParaRPr>
          </a:p>
          <a:p>
            <a:pPr fontAlgn="base"/>
            <a:r>
              <a:rPr lang="es-AR" sz="1600" dirty="0">
                <a:latin typeface="Geogrotesque Sharp Wide Lt" panose="020B0000050200080000" pitchFamily="34" charset="0"/>
                <a:ea typeface="Calibri"/>
                <a:cs typeface="Calibri"/>
                <a:sym typeface="Calibri"/>
              </a:rPr>
              <a:t>                              </a:t>
            </a:r>
            <a:endParaRPr lang="es-AR" sz="1600" dirty="0">
              <a:latin typeface="Geogrotesque Sharp Wide Lt" panose="020B0000050200080000" pitchFamily="34" charset="0"/>
            </a:endParaRPr>
          </a:p>
        </p:txBody>
      </p:sp>
      <p:sp>
        <p:nvSpPr>
          <p:cNvPr id="3" name="CuadroTexto 2"/>
          <p:cNvSpPr txBox="1"/>
          <p:nvPr/>
        </p:nvSpPr>
        <p:spPr>
          <a:xfrm>
            <a:off x="2121408" y="6336792"/>
            <a:ext cx="1042416" cy="877824"/>
          </a:xfrm>
          <a:prstGeom prst="rect">
            <a:avLst/>
          </a:prstGeom>
          <a:solidFill>
            <a:schemeClr val="bg1"/>
          </a:solidFill>
        </p:spPr>
        <p:txBody>
          <a:bodyPr wrap="square" rtlCol="0">
            <a:spAutoFit/>
          </a:bodyPr>
          <a:lstStyle/>
          <a:p>
            <a:endParaRPr lang="es-AR" dirty="0"/>
          </a:p>
        </p:txBody>
      </p:sp>
    </p:spTree>
    <p:extLst>
      <p:ext uri="{BB962C8B-B14F-4D97-AF65-F5344CB8AC3E}">
        <p14:creationId xmlns:p14="http://schemas.microsoft.com/office/powerpoint/2010/main" val="2264229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523220"/>
          </a:xfrm>
          <a:prstGeom prst="rect">
            <a:avLst/>
          </a:prstGeom>
          <a:noFill/>
        </p:spPr>
        <p:txBody>
          <a:bodyPr wrap="square" rtlCol="0">
            <a:spAutoFit/>
          </a:bodyPr>
          <a:lstStyle/>
          <a:p>
            <a:r>
              <a:rPr lang="es-AR" sz="2800" dirty="0" err="1">
                <a:solidFill>
                  <a:schemeClr val="accent5">
                    <a:lumMod val="75000"/>
                  </a:schemeClr>
                </a:solidFill>
                <a:latin typeface="Geogrotesque Sharp Wide Bd" panose="020B0000050200080000" pitchFamily="34" charset="0"/>
              </a:rPr>
              <a:t>trACcionar</a:t>
            </a:r>
            <a:r>
              <a:rPr lang="es-AR" sz="2800" dirty="0">
                <a:solidFill>
                  <a:schemeClr val="accent5">
                    <a:lumMod val="75000"/>
                  </a:schemeClr>
                </a:solidFill>
                <a:latin typeface="Geogrotesque Sharp Wide Bd" panose="020B0000050200080000" pitchFamily="34" charset="0"/>
              </a:rPr>
              <a:t> Córdoba</a:t>
            </a:r>
          </a:p>
        </p:txBody>
      </p:sp>
      <p:sp>
        <p:nvSpPr>
          <p:cNvPr id="6" name="CuadroTexto 5"/>
          <p:cNvSpPr txBox="1"/>
          <p:nvPr/>
        </p:nvSpPr>
        <p:spPr>
          <a:xfrm rot="16200000">
            <a:off x="-2410889" y="3185031"/>
            <a:ext cx="6741113" cy="1077218"/>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AGENCIA  COMPETITIVIDAD CÓRDOBA</a:t>
            </a:r>
          </a:p>
        </p:txBody>
      </p:sp>
      <p:sp>
        <p:nvSpPr>
          <p:cNvPr id="8" name="CuadroTexto 7"/>
          <p:cNvSpPr txBox="1"/>
          <p:nvPr/>
        </p:nvSpPr>
        <p:spPr>
          <a:xfrm>
            <a:off x="2534971" y="1769661"/>
            <a:ext cx="7369521" cy="2062103"/>
          </a:xfrm>
          <a:prstGeom prst="rect">
            <a:avLst/>
          </a:prstGeom>
          <a:noFill/>
        </p:spPr>
        <p:txBody>
          <a:bodyPr wrap="square" rtlCol="0">
            <a:spAutoFit/>
          </a:bodyPr>
          <a:lstStyle/>
          <a:p>
            <a:r>
              <a:rPr lang="es-AR" dirty="0">
                <a:solidFill>
                  <a:srgbClr val="0070C0"/>
                </a:solidFill>
                <a:latin typeface="Geogrotesque Sharp Wide Bd" panose="020B0000050200080000" pitchFamily="34" charset="0"/>
              </a:rPr>
              <a:t>TEMÁTICAS</a:t>
            </a:r>
            <a:endParaRPr lang="es-AR" sz="1400" dirty="0">
              <a:latin typeface="Geogrotesque Sharp Wide Bd" panose="020B0000050200080000" pitchFamily="34" charset="0"/>
            </a:endParaRPr>
          </a:p>
          <a:p>
            <a:endParaRPr lang="es-AR" sz="1400" dirty="0">
              <a:latin typeface="Geogrotesque Sharp Wide Bd" panose="020B0000050200080000" pitchFamily="34" charset="0"/>
            </a:endParaRPr>
          </a:p>
          <a:p>
            <a:pPr marL="285750" indent="-285750" fontAlgn="base">
              <a:buFont typeface="Arial" panose="020B0604020202020204" pitchFamily="34" charset="0"/>
              <a:buChar char="•"/>
            </a:pPr>
            <a:r>
              <a:rPr lang="es-AR" sz="1600" dirty="0"/>
              <a:t>Cadena de abastecimiento (LEAN) </a:t>
            </a:r>
          </a:p>
          <a:p>
            <a:pPr marL="285750" indent="-285750" fontAlgn="base">
              <a:buFont typeface="Arial" panose="020B0604020202020204" pitchFamily="34" charset="0"/>
              <a:buChar char="•"/>
            </a:pPr>
            <a:r>
              <a:rPr lang="es-AR" sz="1600" dirty="0"/>
              <a:t>4.0 e inteligencia artificial aplicada </a:t>
            </a:r>
          </a:p>
          <a:p>
            <a:pPr marL="285750" indent="-285750" fontAlgn="base">
              <a:buFont typeface="Arial" panose="020B0604020202020204" pitchFamily="34" charset="0"/>
              <a:buChar char="•"/>
            </a:pPr>
            <a:r>
              <a:rPr lang="es-AR" sz="1600" dirty="0"/>
              <a:t>Eficiencia energética </a:t>
            </a:r>
          </a:p>
          <a:p>
            <a:pPr marL="285750" indent="-285750" fontAlgn="base">
              <a:buFont typeface="Arial" panose="020B0604020202020204" pitchFamily="34" charset="0"/>
              <a:buChar char="•"/>
            </a:pPr>
            <a:r>
              <a:rPr lang="es-AR" sz="1600" dirty="0"/>
              <a:t>Triple impacto </a:t>
            </a:r>
          </a:p>
          <a:p>
            <a:pPr marL="285750" indent="-285750" fontAlgn="base">
              <a:buFont typeface="Arial" panose="020B0604020202020204" pitchFamily="34" charset="0"/>
              <a:buChar char="•"/>
            </a:pPr>
            <a:r>
              <a:rPr lang="es-AR" sz="1600" dirty="0"/>
              <a:t>Nuevos mercados e internacionalización, en alianza con </a:t>
            </a:r>
            <a:r>
              <a:rPr lang="es-AR" sz="1600" dirty="0" err="1"/>
              <a:t>ProCórdoba</a:t>
            </a:r>
            <a:endParaRPr lang="es-AR" dirty="0">
              <a:solidFill>
                <a:srgbClr val="0070C0"/>
              </a:solidFill>
              <a:latin typeface="Geogrotesque Sharp Wide Bd" panose="020B0000050200080000" pitchFamily="34" charset="0"/>
              <a:sym typeface="Calibri"/>
            </a:endParaRPr>
          </a:p>
          <a:p>
            <a:pPr fontAlgn="base"/>
            <a:r>
              <a:rPr lang="es-AR" sz="1600" dirty="0">
                <a:latin typeface="Geogrotesque Sharp Wide Lt" panose="020B0000050200080000" pitchFamily="34" charset="0"/>
                <a:ea typeface="Calibri"/>
                <a:cs typeface="Calibri"/>
                <a:sym typeface="Calibri"/>
              </a:rPr>
              <a:t>                              </a:t>
            </a:r>
            <a:endParaRPr lang="es-AR" sz="1600" dirty="0">
              <a:latin typeface="Geogrotesque Sharp Wide Lt" panose="020B0000050200080000" pitchFamily="34" charset="0"/>
            </a:endParaRPr>
          </a:p>
        </p:txBody>
      </p:sp>
      <p:sp>
        <p:nvSpPr>
          <p:cNvPr id="7" name="CuadroTexto 6"/>
          <p:cNvSpPr txBox="1"/>
          <p:nvPr/>
        </p:nvSpPr>
        <p:spPr>
          <a:xfrm>
            <a:off x="3046430" y="6369671"/>
            <a:ext cx="4599160" cy="584775"/>
          </a:xfrm>
          <a:prstGeom prst="rect">
            <a:avLst/>
          </a:prstGeom>
          <a:noFill/>
        </p:spPr>
        <p:txBody>
          <a:bodyPr wrap="square" rtlCol="0">
            <a:spAutoFit/>
          </a:bodyPr>
          <a:lstStyle/>
          <a:p>
            <a:r>
              <a:rPr lang="es-ES" sz="1600" dirty="0">
                <a:latin typeface="Geogrotesque Sharp Wide Bd" panose="020B0000050200080000" pitchFamily="34" charset="0"/>
              </a:rPr>
              <a:t>Contacto:</a:t>
            </a:r>
          </a:p>
          <a:p>
            <a:r>
              <a:rPr lang="es-AR" sz="1600" dirty="0">
                <a:latin typeface="Geogrotesque Sharp Wide SmBd" panose="020B0000050200080000" pitchFamily="34" charset="0"/>
              </a:rPr>
              <a:t>transformacion@competitividadcba.org</a:t>
            </a:r>
          </a:p>
        </p:txBody>
      </p:sp>
    </p:spTree>
    <p:extLst>
      <p:ext uri="{BB962C8B-B14F-4D97-AF65-F5344CB8AC3E}">
        <p14:creationId xmlns:p14="http://schemas.microsoft.com/office/powerpoint/2010/main" val="2565516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6" name="CuadroTexto 5"/>
          <p:cNvSpPr txBox="1"/>
          <p:nvPr/>
        </p:nvSpPr>
        <p:spPr>
          <a:xfrm rot="16200000">
            <a:off x="-2410889" y="3431252"/>
            <a:ext cx="6741113" cy="584775"/>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SUBSECRETARÍA PYME</a:t>
            </a:r>
          </a:p>
        </p:txBody>
      </p:sp>
      <p:sp>
        <p:nvSpPr>
          <p:cNvPr id="8" name="CuadroTexto 7"/>
          <p:cNvSpPr txBox="1"/>
          <p:nvPr/>
        </p:nvSpPr>
        <p:spPr>
          <a:xfrm>
            <a:off x="2462544" y="2587410"/>
            <a:ext cx="7369521" cy="1677382"/>
          </a:xfrm>
          <a:prstGeom prst="rect">
            <a:avLst/>
          </a:prstGeom>
          <a:noFill/>
        </p:spPr>
        <p:txBody>
          <a:bodyPr wrap="square" rtlCol="0">
            <a:spAutoFit/>
          </a:bodyPr>
          <a:lstStyle/>
          <a:p>
            <a:endParaRPr lang="es-AR" sz="2800" dirty="0">
              <a:latin typeface="Geogrotesque Sharp Wide Bd" panose="020B0000050200080000" pitchFamily="34" charset="0"/>
            </a:endParaRPr>
          </a:p>
          <a:p>
            <a:pPr fontAlgn="base"/>
            <a:r>
              <a:rPr lang="es-AR" sz="2500" dirty="0">
                <a:latin typeface="Geogrotesque Sharp Wide Bd" panose="020B0000050200080000" pitchFamily="34" charset="0"/>
                <a:ea typeface="Calibri"/>
                <a:cs typeface="Calibri"/>
                <a:sym typeface="Calibri"/>
              </a:rPr>
              <a:t>Celular: 3518138460</a:t>
            </a:r>
          </a:p>
          <a:p>
            <a:pPr fontAlgn="base"/>
            <a:endParaRPr lang="es-AR" sz="2500" dirty="0">
              <a:latin typeface="Geogrotesque Sharp Wide Bd" panose="020B0000050200080000" pitchFamily="34" charset="0"/>
              <a:ea typeface="Calibri"/>
              <a:cs typeface="Calibri"/>
              <a:sym typeface="Calibri"/>
            </a:endParaRPr>
          </a:p>
          <a:p>
            <a:pPr fontAlgn="base"/>
            <a:r>
              <a:rPr lang="es-AR" sz="2500" dirty="0">
                <a:latin typeface="Geogrotesque Sharp Wide Bd" panose="020B0000050200080000" pitchFamily="34" charset="0"/>
                <a:ea typeface="Calibri"/>
                <a:cs typeface="Calibri"/>
                <a:sym typeface="Calibri"/>
              </a:rPr>
              <a:t>Mail: subsecretariapymecordoba@gmail.com</a:t>
            </a:r>
            <a:r>
              <a:rPr lang="es-AR" sz="2400" dirty="0">
                <a:latin typeface="Geogrotesque Sharp Wide Bd" panose="020B0000050200080000" pitchFamily="34" charset="0"/>
                <a:ea typeface="Calibri"/>
                <a:cs typeface="Calibri"/>
                <a:sym typeface="Calibri"/>
              </a:rPr>
              <a:t>                              </a:t>
            </a:r>
            <a:endParaRPr lang="es-AR" sz="2400" dirty="0">
              <a:latin typeface="Geogrotesque Sharp Wide Bd" panose="020B0000050200080000" pitchFamily="34" charset="0"/>
            </a:endParaRPr>
          </a:p>
        </p:txBody>
      </p:sp>
      <p:sp>
        <p:nvSpPr>
          <p:cNvPr id="3" name="CuadroTexto 2">
            <a:extLst>
              <a:ext uri="{FF2B5EF4-FFF2-40B4-BE49-F238E27FC236}">
                <a16:creationId xmlns:a16="http://schemas.microsoft.com/office/drawing/2014/main" id="{A4B617A4-7504-37C6-F9FE-888D7B50FB98}"/>
              </a:ext>
            </a:extLst>
          </p:cNvPr>
          <p:cNvSpPr txBox="1"/>
          <p:nvPr/>
        </p:nvSpPr>
        <p:spPr>
          <a:xfrm>
            <a:off x="2123268" y="6168325"/>
            <a:ext cx="945396" cy="1053885"/>
          </a:xfrm>
          <a:prstGeom prst="rect">
            <a:avLst/>
          </a:prstGeom>
          <a:solidFill>
            <a:schemeClr val="bg1"/>
          </a:solidFill>
        </p:spPr>
        <p:txBody>
          <a:bodyPr wrap="square" rtlCol="0">
            <a:spAutoFit/>
          </a:bodyPr>
          <a:lstStyle/>
          <a:p>
            <a:endParaRPr lang="es-AR" dirty="0"/>
          </a:p>
        </p:txBody>
      </p:sp>
      <p:sp>
        <p:nvSpPr>
          <p:cNvPr id="5" name="CuadroTexto 4">
            <a:extLst>
              <a:ext uri="{FF2B5EF4-FFF2-40B4-BE49-F238E27FC236}">
                <a16:creationId xmlns:a16="http://schemas.microsoft.com/office/drawing/2014/main" id="{6C968DC0-73C3-76FF-B4A6-A2EC8CFE70D0}"/>
              </a:ext>
            </a:extLst>
          </p:cNvPr>
          <p:cNvSpPr txBox="1"/>
          <p:nvPr/>
        </p:nvSpPr>
        <p:spPr>
          <a:xfrm>
            <a:off x="2462544" y="1032095"/>
            <a:ext cx="6727176" cy="523220"/>
          </a:xfrm>
          <a:prstGeom prst="rect">
            <a:avLst/>
          </a:prstGeom>
          <a:noFill/>
        </p:spPr>
        <p:txBody>
          <a:bodyPr wrap="square" rtlCol="0">
            <a:spAutoFit/>
          </a:bodyPr>
          <a:lstStyle/>
          <a:p>
            <a:r>
              <a:rPr lang="es-ES" sz="2800" dirty="0">
                <a:solidFill>
                  <a:schemeClr val="accent5">
                    <a:lumMod val="75000"/>
                  </a:schemeClr>
                </a:solidFill>
                <a:latin typeface="Geogrotesque Sharp Wide Bd" panose="020B0000050200080000" pitchFamily="34" charset="0"/>
              </a:rPr>
              <a:t>M</a:t>
            </a:r>
            <a:r>
              <a:rPr lang="es-AR" sz="2800" dirty="0">
                <a:solidFill>
                  <a:schemeClr val="accent5">
                    <a:lumMod val="75000"/>
                  </a:schemeClr>
                </a:solidFill>
                <a:latin typeface="Geogrotesque Sharp Wide Bd" panose="020B0000050200080000" pitchFamily="34" charset="0"/>
              </a:rPr>
              <a:t>AS INFORMACIÓN:</a:t>
            </a:r>
          </a:p>
        </p:txBody>
      </p:sp>
    </p:spTree>
    <p:extLst>
      <p:ext uri="{BB962C8B-B14F-4D97-AF65-F5344CB8AC3E}">
        <p14:creationId xmlns:p14="http://schemas.microsoft.com/office/powerpoint/2010/main" val="69298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0663729" cy="7559675"/>
          </a:xfrm>
          <a:prstGeom prst="rect">
            <a:avLst/>
          </a:prstGeom>
        </p:spPr>
      </p:pic>
    </p:spTree>
    <p:extLst>
      <p:ext uri="{BB962C8B-B14F-4D97-AF65-F5344CB8AC3E}">
        <p14:creationId xmlns:p14="http://schemas.microsoft.com/office/powerpoint/2010/main" val="2456110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461665"/>
          </a:xfrm>
          <a:prstGeom prst="rect">
            <a:avLst/>
          </a:prstGeom>
          <a:noFill/>
        </p:spPr>
        <p:txBody>
          <a:bodyPr wrap="square" rtlCol="0">
            <a:spAutoFit/>
          </a:bodyPr>
          <a:lstStyle/>
          <a:p>
            <a:pPr lvl="0"/>
            <a:r>
              <a:rPr lang="es-AR" sz="2400" b="1" u="sng" dirty="0">
                <a:solidFill>
                  <a:srgbClr val="0070C0"/>
                </a:solidFill>
                <a:latin typeface="Geogrotesque Sharp Wide Bd" panose="020B0000050200080000" pitchFamily="34" charset="0"/>
                <a:ea typeface="Calibri"/>
                <a:cs typeface="Calibri"/>
                <a:sym typeface="Calibri"/>
              </a:rPr>
              <a:t>LEY DE ECONOMÍA DEL CONOCIMIENTO</a:t>
            </a:r>
          </a:p>
        </p:txBody>
      </p:sp>
      <p:sp>
        <p:nvSpPr>
          <p:cNvPr id="3" name="CuadroTexto 2"/>
          <p:cNvSpPr txBox="1"/>
          <p:nvPr/>
        </p:nvSpPr>
        <p:spPr>
          <a:xfrm>
            <a:off x="2589291" y="1892174"/>
            <a:ext cx="7369521" cy="3046988"/>
          </a:xfrm>
          <a:prstGeom prst="rect">
            <a:avLst/>
          </a:prstGeom>
          <a:noFill/>
        </p:spPr>
        <p:txBody>
          <a:bodyPr wrap="square" rtlCol="0">
            <a:spAutoFit/>
          </a:bodyPr>
          <a:lstStyle/>
          <a:p>
            <a:pPr lvl="0">
              <a:lnSpc>
                <a:spcPct val="150000"/>
              </a:lnSpc>
            </a:pPr>
            <a:r>
              <a:rPr lang="es-AR" sz="1600" dirty="0">
                <a:solidFill>
                  <a:schemeClr val="dk1"/>
                </a:solidFill>
                <a:latin typeface="Geogrotesque Sharp Wide Lt" panose="020B0000050200080000" pitchFamily="34" charset="0"/>
                <a:ea typeface="Calibri"/>
                <a:cs typeface="Calibri"/>
                <a:sym typeface="Calibri"/>
              </a:rPr>
              <a:t>Córdoba entiende a la Economía del Conocimiento (</a:t>
            </a:r>
            <a:r>
              <a:rPr lang="es-AR" sz="1600" dirty="0" err="1">
                <a:solidFill>
                  <a:schemeClr val="dk1"/>
                </a:solidFill>
                <a:latin typeface="Geogrotesque Sharp Wide Lt" panose="020B0000050200080000" pitchFamily="34" charset="0"/>
                <a:ea typeface="Calibri"/>
                <a:cs typeface="Calibri"/>
                <a:sym typeface="Calibri"/>
              </a:rPr>
              <a:t>EdC</a:t>
            </a:r>
            <a:r>
              <a:rPr lang="es-AR" sz="1600" dirty="0">
                <a:solidFill>
                  <a:schemeClr val="dk1"/>
                </a:solidFill>
                <a:latin typeface="Geogrotesque Sharp Wide Lt" panose="020B0000050200080000" pitchFamily="34" charset="0"/>
                <a:ea typeface="Calibri"/>
                <a:cs typeface="Calibri"/>
                <a:sym typeface="Calibri"/>
              </a:rPr>
              <a:t>) como un </a:t>
            </a:r>
            <a:r>
              <a:rPr lang="es-AR" sz="1600" b="1" dirty="0">
                <a:solidFill>
                  <a:schemeClr val="dk1"/>
                </a:solidFill>
                <a:latin typeface="Geogrotesque Sharp Wide Lt" panose="020B0000050200080000" pitchFamily="34" charset="0"/>
                <a:ea typeface="Calibri"/>
                <a:cs typeface="Calibri"/>
                <a:sym typeface="Calibri"/>
              </a:rPr>
              <a:t>conjunto de actividades caracterizadas por la generación y aplicación de conocimientos y tecnologías para la creación o transformación de productos y/o servicios con alto valor agregado.</a:t>
            </a:r>
          </a:p>
          <a:p>
            <a:pPr lvl="0">
              <a:lnSpc>
                <a:spcPct val="150000"/>
              </a:lnSpc>
            </a:pPr>
            <a:r>
              <a:rPr lang="es-AR" sz="1600" dirty="0">
                <a:solidFill>
                  <a:schemeClr val="dk1"/>
                </a:solidFill>
                <a:latin typeface="Geogrotesque Sharp Wide Lt" panose="020B0000050200080000" pitchFamily="34" charset="0"/>
                <a:ea typeface="Calibri"/>
                <a:cs typeface="Calibri"/>
                <a:sym typeface="Calibri"/>
              </a:rPr>
              <a:t>Córdoba cuenta con aproximadamente 2.000 empresas, incluyendo centros tecnológicos públicos y privados, que producen servicios basados en el conocimiento o conocimiento embebidos en productos.</a:t>
            </a:r>
          </a:p>
          <a:p>
            <a:pPr lvl="0">
              <a:lnSpc>
                <a:spcPct val="150000"/>
              </a:lnSpc>
            </a:pPr>
            <a:r>
              <a:rPr lang="es-AR" sz="1600" dirty="0">
                <a:solidFill>
                  <a:schemeClr val="dk1"/>
                </a:solidFill>
                <a:latin typeface="Geogrotesque Sharp Wide Lt" panose="020B0000050200080000" pitchFamily="34" charset="0"/>
                <a:ea typeface="Calibri"/>
                <a:cs typeface="Calibri"/>
                <a:sym typeface="Calibri"/>
              </a:rPr>
              <a:t> </a:t>
            </a:r>
          </a:p>
        </p:txBody>
      </p:sp>
      <p:sp>
        <p:nvSpPr>
          <p:cNvPr id="5" name="CuadroTexto 4"/>
          <p:cNvSpPr txBox="1"/>
          <p:nvPr/>
        </p:nvSpPr>
        <p:spPr>
          <a:xfrm>
            <a:off x="3051018" y="6355533"/>
            <a:ext cx="4599160" cy="523220"/>
          </a:xfrm>
          <a:prstGeom prst="rect">
            <a:avLst/>
          </a:prstGeom>
          <a:noFill/>
        </p:spPr>
        <p:txBody>
          <a:bodyPr wrap="square" rtlCol="0">
            <a:spAutoFit/>
          </a:bodyPr>
          <a:lstStyle/>
          <a:p>
            <a:r>
              <a:rPr lang="es-ES" sz="1400" dirty="0">
                <a:latin typeface="Geogrotesque Sharp Wide Bd" panose="020B0000050200080000" pitchFamily="34" charset="0"/>
              </a:rPr>
              <a:t>Contacto:</a:t>
            </a:r>
          </a:p>
          <a:p>
            <a:pPr lvl="0"/>
            <a:r>
              <a:rPr lang="es-AR" sz="1400" u="sng" dirty="0">
                <a:latin typeface="Geogrotesque Sharp Wide SmBd" panose="020B0000050200080000" pitchFamily="34" charset="0"/>
                <a:ea typeface="Calibri"/>
                <a:cs typeface="Calibri"/>
                <a:sym typeface="Calibri"/>
                <a:hlinkClick r:id="rId3"/>
              </a:rPr>
              <a:t>Economiadelconocimientomincyt@gmail.com</a:t>
            </a:r>
            <a:endParaRPr lang="es-AR" sz="1400" u="sng" dirty="0">
              <a:latin typeface="Geogrotesque Sharp Wide SmBd" panose="020B0000050200080000" pitchFamily="34" charset="0"/>
              <a:ea typeface="Calibri"/>
              <a:cs typeface="Calibri"/>
              <a:sym typeface="Calibri"/>
            </a:endParaRPr>
          </a:p>
        </p:txBody>
      </p:sp>
      <p:sp>
        <p:nvSpPr>
          <p:cNvPr id="6" name="CuadroTexto 5"/>
          <p:cNvSpPr txBox="1"/>
          <p:nvPr/>
        </p:nvSpPr>
        <p:spPr>
          <a:xfrm rot="16200000">
            <a:off x="-2410889" y="2938810"/>
            <a:ext cx="6741113" cy="1569660"/>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SECRETARÍA DE CIENCIA Y TECNOLOGÍA</a:t>
            </a:r>
          </a:p>
          <a:p>
            <a:endParaRPr lang="es-ES" sz="3200" dirty="0">
              <a:solidFill>
                <a:schemeClr val="accent1">
                  <a:lumMod val="60000"/>
                  <a:lumOff val="40000"/>
                </a:schemeClr>
              </a:solidFill>
              <a:latin typeface="Geogrotesque Sharp Wide Bd" panose="020B0000050200080000" pitchFamily="34" charset="0"/>
            </a:endParaRPr>
          </a:p>
        </p:txBody>
      </p:sp>
    </p:spTree>
    <p:extLst>
      <p:ext uri="{BB962C8B-B14F-4D97-AF65-F5344CB8AC3E}">
        <p14:creationId xmlns:p14="http://schemas.microsoft.com/office/powerpoint/2010/main" val="3276088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461665"/>
          </a:xfrm>
          <a:prstGeom prst="rect">
            <a:avLst/>
          </a:prstGeom>
          <a:noFill/>
        </p:spPr>
        <p:txBody>
          <a:bodyPr wrap="square" rtlCol="0">
            <a:spAutoFit/>
          </a:bodyPr>
          <a:lstStyle/>
          <a:p>
            <a:pPr lvl="0"/>
            <a:r>
              <a:rPr lang="es-AR" sz="2400" b="1" u="sng" dirty="0">
                <a:solidFill>
                  <a:srgbClr val="0070C0"/>
                </a:solidFill>
                <a:latin typeface="Geogrotesque Sharp Wide Bd" panose="020B0000050200080000" pitchFamily="34" charset="0"/>
                <a:ea typeface="Calibri"/>
                <a:cs typeface="Calibri"/>
                <a:sym typeface="Calibri"/>
              </a:rPr>
              <a:t>LEY DE ECONOMÍA DEL CONOCIMIENTO</a:t>
            </a:r>
          </a:p>
        </p:txBody>
      </p:sp>
      <p:sp>
        <p:nvSpPr>
          <p:cNvPr id="3" name="CuadroTexto 2"/>
          <p:cNvSpPr txBox="1"/>
          <p:nvPr/>
        </p:nvSpPr>
        <p:spPr>
          <a:xfrm>
            <a:off x="2589291" y="1723496"/>
            <a:ext cx="7369521" cy="4611904"/>
          </a:xfrm>
          <a:prstGeom prst="rect">
            <a:avLst/>
          </a:prstGeom>
          <a:noFill/>
        </p:spPr>
        <p:txBody>
          <a:bodyPr wrap="square" rtlCol="0">
            <a:spAutoFit/>
          </a:bodyPr>
          <a:lstStyle/>
          <a:p>
            <a:pPr lvl="0"/>
            <a:r>
              <a:rPr lang="es-AR" sz="1600" dirty="0">
                <a:solidFill>
                  <a:schemeClr val="dk1"/>
                </a:solidFill>
                <a:latin typeface="Geogrotesque Sharp Wide Lt" panose="020B0000050200080000" pitchFamily="34" charset="0"/>
                <a:ea typeface="Calibri"/>
                <a:cs typeface="Calibri"/>
                <a:sym typeface="Calibri"/>
              </a:rPr>
              <a:t>Esta ley beneficia a las empresas de los siguientes sectores:</a:t>
            </a:r>
          </a:p>
          <a:p>
            <a:pPr lvl="0"/>
            <a:endParaRPr lang="es-AR" sz="1600" dirty="0">
              <a:solidFill>
                <a:schemeClr val="dk1"/>
              </a:solidFill>
              <a:latin typeface="Geogrotesque Sharp Wide Lt" panose="020B0000050200080000" pitchFamily="34" charset="0"/>
              <a:ea typeface="Calibri"/>
              <a:cs typeface="Calibri"/>
              <a:sym typeface="Calibri"/>
            </a:endParaRPr>
          </a:p>
          <a:p>
            <a:pPr marL="400050" lvl="0" indent="-285750">
              <a:lnSpc>
                <a:spcPct val="150000"/>
              </a:lnSpc>
              <a:buClr>
                <a:schemeClr val="dk1"/>
              </a:buClr>
              <a:buSzPts val="1800"/>
              <a:buFont typeface="Arial" pitchFamily="34" charset="0"/>
              <a:buChar char="•"/>
            </a:pPr>
            <a:r>
              <a:rPr lang="es-AR" sz="1600" b="1" dirty="0">
                <a:solidFill>
                  <a:schemeClr val="dk1"/>
                </a:solidFill>
                <a:latin typeface="Geogrotesque Sharp Wide Lt" panose="020B0000050200080000" pitchFamily="34" charset="0"/>
                <a:ea typeface="Calibri"/>
                <a:cs typeface="Calibri"/>
                <a:sym typeface="Calibri"/>
              </a:rPr>
              <a:t>Software y Servicios informáticos</a:t>
            </a:r>
            <a:endParaRPr lang="es-AR" sz="1600" b="1" dirty="0">
              <a:solidFill>
                <a:schemeClr val="dk1"/>
              </a:solidFill>
              <a:latin typeface="Geogrotesque Sharp Wide Lt" panose="020B0000050200080000" pitchFamily="34" charset="0"/>
              <a:ea typeface="Calibri"/>
              <a:cs typeface="Calibri"/>
            </a:endParaRPr>
          </a:p>
          <a:p>
            <a:pPr marL="400050" lvl="0" indent="-285750">
              <a:lnSpc>
                <a:spcPct val="150000"/>
              </a:lnSpc>
              <a:buClr>
                <a:schemeClr val="dk1"/>
              </a:buClr>
              <a:buSzPts val="1800"/>
              <a:buFont typeface="Arial" pitchFamily="34" charset="0"/>
              <a:buChar char="•"/>
            </a:pPr>
            <a:r>
              <a:rPr lang="es-AR" sz="1600" b="1" dirty="0" err="1">
                <a:solidFill>
                  <a:schemeClr val="dk1"/>
                </a:solidFill>
                <a:latin typeface="Geogrotesque Sharp Wide Lt" panose="020B0000050200080000" pitchFamily="34" charset="0"/>
                <a:ea typeface="Calibri"/>
                <a:cs typeface="Calibri"/>
                <a:sym typeface="Calibri"/>
              </a:rPr>
              <a:t>Bioeconomía</a:t>
            </a:r>
            <a:endParaRPr lang="es-AR" sz="1600" b="1" dirty="0">
              <a:solidFill>
                <a:schemeClr val="dk1"/>
              </a:solidFill>
              <a:latin typeface="Geogrotesque Sharp Wide Lt" panose="020B0000050200080000" pitchFamily="34" charset="0"/>
              <a:ea typeface="Calibri"/>
              <a:cs typeface="Calibri"/>
              <a:sym typeface="Calibri"/>
            </a:endParaRPr>
          </a:p>
          <a:p>
            <a:pPr marL="400050" lvl="0" indent="-285750">
              <a:lnSpc>
                <a:spcPct val="150000"/>
              </a:lnSpc>
              <a:buClr>
                <a:schemeClr val="dk1"/>
              </a:buClr>
              <a:buSzPts val="1800"/>
              <a:buFont typeface="Arial" pitchFamily="34" charset="0"/>
              <a:buChar char="•"/>
            </a:pPr>
            <a:r>
              <a:rPr lang="es-AR" sz="1600" b="1" dirty="0">
                <a:solidFill>
                  <a:schemeClr val="dk1"/>
                </a:solidFill>
                <a:latin typeface="Geogrotesque Sharp Wide Lt" panose="020B0000050200080000" pitchFamily="34" charset="0"/>
                <a:ea typeface="Calibri"/>
                <a:cs typeface="Calibri"/>
                <a:sym typeface="Calibri"/>
              </a:rPr>
              <a:t>Servicios geológicos y de electrónica</a:t>
            </a:r>
            <a:endParaRPr lang="es-AR" sz="1600" b="1" dirty="0">
              <a:solidFill>
                <a:schemeClr val="dk1"/>
              </a:solidFill>
              <a:latin typeface="Geogrotesque Sharp Wide Lt" panose="020B0000050200080000" pitchFamily="34" charset="0"/>
              <a:ea typeface="Calibri"/>
              <a:cs typeface="Calibri"/>
            </a:endParaRPr>
          </a:p>
          <a:p>
            <a:pPr marL="400050" lvl="0" indent="-285750">
              <a:lnSpc>
                <a:spcPct val="150000"/>
              </a:lnSpc>
              <a:buClr>
                <a:schemeClr val="dk1"/>
              </a:buClr>
              <a:buSzPts val="1800"/>
              <a:buFont typeface="Arial" pitchFamily="34" charset="0"/>
              <a:buChar char="•"/>
            </a:pPr>
            <a:r>
              <a:rPr lang="es-AR" sz="1600" b="1" dirty="0">
                <a:solidFill>
                  <a:schemeClr val="dk1"/>
                </a:solidFill>
                <a:latin typeface="Geogrotesque Sharp Wide Lt" panose="020B0000050200080000" pitchFamily="34" charset="0"/>
                <a:ea typeface="Calibri"/>
                <a:cs typeface="Calibri"/>
                <a:sym typeface="Calibri"/>
              </a:rPr>
              <a:t>Servicios profesionales de exportación</a:t>
            </a:r>
            <a:endParaRPr lang="es-AR" sz="1600" b="1" dirty="0">
              <a:solidFill>
                <a:schemeClr val="dk1"/>
              </a:solidFill>
              <a:latin typeface="Geogrotesque Sharp Wide Lt" panose="020B0000050200080000" pitchFamily="34" charset="0"/>
              <a:ea typeface="Calibri"/>
              <a:cs typeface="Calibri"/>
            </a:endParaRPr>
          </a:p>
          <a:p>
            <a:pPr marL="400050" lvl="0" indent="-285750">
              <a:lnSpc>
                <a:spcPct val="150000"/>
              </a:lnSpc>
              <a:buClr>
                <a:schemeClr val="dk1"/>
              </a:buClr>
              <a:buSzPts val="1800"/>
              <a:buFont typeface="Arial" pitchFamily="34" charset="0"/>
              <a:buChar char="•"/>
            </a:pPr>
            <a:r>
              <a:rPr lang="es-AR" sz="1600" b="1" dirty="0">
                <a:solidFill>
                  <a:schemeClr val="dk1"/>
                </a:solidFill>
                <a:latin typeface="Geogrotesque Sharp Wide Lt" panose="020B0000050200080000" pitchFamily="34" charset="0"/>
                <a:ea typeface="Calibri"/>
                <a:cs typeface="Calibri"/>
                <a:sym typeface="Calibri"/>
              </a:rPr>
              <a:t>Nanotecnología</a:t>
            </a:r>
            <a:endParaRPr lang="es-AR" sz="1600" b="1" dirty="0">
              <a:solidFill>
                <a:schemeClr val="dk1"/>
              </a:solidFill>
              <a:latin typeface="Geogrotesque Sharp Wide Lt" panose="020B0000050200080000" pitchFamily="34" charset="0"/>
              <a:ea typeface="Calibri"/>
              <a:cs typeface="Calibri"/>
            </a:endParaRPr>
          </a:p>
          <a:p>
            <a:pPr marL="400050" lvl="0" indent="-285750">
              <a:lnSpc>
                <a:spcPct val="150000"/>
              </a:lnSpc>
              <a:buClr>
                <a:schemeClr val="dk1"/>
              </a:buClr>
              <a:buSzPts val="1800"/>
              <a:buFont typeface="Arial" pitchFamily="34" charset="0"/>
              <a:buChar char="•"/>
            </a:pPr>
            <a:r>
              <a:rPr lang="es-AR" sz="1600" b="1" dirty="0">
                <a:solidFill>
                  <a:schemeClr val="dk1"/>
                </a:solidFill>
                <a:latin typeface="Geogrotesque Sharp Wide Lt" panose="020B0000050200080000" pitchFamily="34" charset="0"/>
                <a:ea typeface="Calibri"/>
                <a:cs typeface="Calibri"/>
                <a:sym typeface="Calibri"/>
              </a:rPr>
              <a:t>Aeroespacial y satelital</a:t>
            </a:r>
            <a:endParaRPr lang="es-AR" sz="1600" b="1" dirty="0">
              <a:solidFill>
                <a:schemeClr val="dk1"/>
              </a:solidFill>
              <a:latin typeface="Geogrotesque Sharp Wide Lt" panose="020B0000050200080000" pitchFamily="34" charset="0"/>
              <a:ea typeface="Calibri"/>
              <a:cs typeface="Calibri"/>
            </a:endParaRPr>
          </a:p>
          <a:p>
            <a:pPr marL="400050" lvl="0" indent="-285750">
              <a:lnSpc>
                <a:spcPct val="150000"/>
              </a:lnSpc>
              <a:buClr>
                <a:schemeClr val="dk1"/>
              </a:buClr>
              <a:buSzPts val="1800"/>
              <a:buFont typeface="Arial" pitchFamily="34" charset="0"/>
              <a:buChar char="•"/>
            </a:pPr>
            <a:r>
              <a:rPr lang="es-AR" sz="1600" b="1" dirty="0">
                <a:solidFill>
                  <a:schemeClr val="dk1"/>
                </a:solidFill>
                <a:latin typeface="Geogrotesque Sharp Wide Lt" panose="020B0000050200080000" pitchFamily="34" charset="0"/>
                <a:ea typeface="Calibri"/>
                <a:cs typeface="Calibri"/>
                <a:sym typeface="Calibri"/>
              </a:rPr>
              <a:t>Ingeniería para la Industria Nuclear</a:t>
            </a:r>
            <a:endParaRPr lang="es-AR" sz="1600" b="1" dirty="0">
              <a:solidFill>
                <a:schemeClr val="dk1"/>
              </a:solidFill>
              <a:latin typeface="Geogrotesque Sharp Wide Lt" panose="020B0000050200080000" pitchFamily="34" charset="0"/>
              <a:ea typeface="Calibri"/>
              <a:cs typeface="Calibri"/>
            </a:endParaRPr>
          </a:p>
          <a:p>
            <a:pPr marL="400050" lvl="0" indent="-285750">
              <a:lnSpc>
                <a:spcPct val="150000"/>
              </a:lnSpc>
              <a:buClr>
                <a:schemeClr val="dk1"/>
              </a:buClr>
              <a:buSzPts val="1800"/>
              <a:buFont typeface="Arial" pitchFamily="34" charset="0"/>
              <a:buChar char="•"/>
            </a:pPr>
            <a:r>
              <a:rPr lang="es-AR" sz="1600" b="1" dirty="0">
                <a:solidFill>
                  <a:schemeClr val="dk1"/>
                </a:solidFill>
                <a:latin typeface="Geogrotesque Sharp Wide Lt" panose="020B0000050200080000" pitchFamily="34" charset="0"/>
                <a:ea typeface="Calibri"/>
                <a:cs typeface="Calibri"/>
                <a:sym typeface="Calibri"/>
              </a:rPr>
              <a:t>Industria 4.0 (como robótica, inteligencia artificial, realidad virtual y aumentada, Internet de las Cosas, entre otras tecnologías)</a:t>
            </a:r>
            <a:endParaRPr lang="es-AR" sz="1600" b="1" dirty="0">
              <a:solidFill>
                <a:schemeClr val="dk1"/>
              </a:solidFill>
              <a:latin typeface="Geogrotesque Sharp Wide Lt" panose="020B0000050200080000" pitchFamily="34" charset="0"/>
              <a:ea typeface="Calibri"/>
              <a:cs typeface="Calibri"/>
            </a:endParaRPr>
          </a:p>
          <a:p>
            <a:pPr marL="400050" lvl="0" indent="-285750">
              <a:lnSpc>
                <a:spcPct val="150000"/>
              </a:lnSpc>
              <a:buClr>
                <a:schemeClr val="dk1"/>
              </a:buClr>
              <a:buSzPts val="1800"/>
              <a:buFont typeface="Arial" pitchFamily="34" charset="0"/>
              <a:buChar char="•"/>
            </a:pPr>
            <a:r>
              <a:rPr lang="es-AR" sz="1600" b="1" dirty="0">
                <a:solidFill>
                  <a:schemeClr val="dk1"/>
                </a:solidFill>
                <a:latin typeface="Geogrotesque Sharp Wide Lt" panose="020B0000050200080000" pitchFamily="34" charset="0"/>
                <a:ea typeface="Calibri"/>
                <a:cs typeface="Calibri"/>
                <a:sym typeface="Calibri"/>
              </a:rPr>
              <a:t>Investigación y Desarrollo</a:t>
            </a:r>
            <a:endParaRPr lang="es-AR" sz="1600" b="1" dirty="0">
              <a:solidFill>
                <a:schemeClr val="dk1"/>
              </a:solidFill>
              <a:latin typeface="Geogrotesque Sharp Wide Lt" panose="020B0000050200080000" pitchFamily="34" charset="0"/>
              <a:ea typeface="Calibri"/>
              <a:cs typeface="Calibri"/>
            </a:endParaRPr>
          </a:p>
          <a:p>
            <a:pPr marL="400050" lvl="0" indent="-285750">
              <a:lnSpc>
                <a:spcPct val="150000"/>
              </a:lnSpc>
              <a:buClr>
                <a:schemeClr val="dk1"/>
              </a:buClr>
              <a:buSzPts val="1800"/>
              <a:buFont typeface="Arial" pitchFamily="34" charset="0"/>
              <a:buChar char="•"/>
            </a:pPr>
            <a:r>
              <a:rPr lang="es-AR" sz="1600" b="1" dirty="0">
                <a:solidFill>
                  <a:schemeClr val="dk1"/>
                </a:solidFill>
                <a:latin typeface="Geogrotesque Sharp Wide Lt" panose="020B0000050200080000" pitchFamily="34" charset="0"/>
                <a:ea typeface="Calibri"/>
                <a:cs typeface="Calibri"/>
                <a:sym typeface="Calibri"/>
              </a:rPr>
              <a:t>Audiovisual </a:t>
            </a:r>
          </a:p>
        </p:txBody>
      </p:sp>
      <p:sp>
        <p:nvSpPr>
          <p:cNvPr id="5" name="CuadroTexto 4"/>
          <p:cNvSpPr txBox="1"/>
          <p:nvPr/>
        </p:nvSpPr>
        <p:spPr>
          <a:xfrm>
            <a:off x="3051018" y="6355533"/>
            <a:ext cx="4599160" cy="523220"/>
          </a:xfrm>
          <a:prstGeom prst="rect">
            <a:avLst/>
          </a:prstGeom>
          <a:noFill/>
        </p:spPr>
        <p:txBody>
          <a:bodyPr wrap="square" rtlCol="0">
            <a:spAutoFit/>
          </a:bodyPr>
          <a:lstStyle/>
          <a:p>
            <a:r>
              <a:rPr lang="es-ES" sz="1400" dirty="0">
                <a:latin typeface="Geogrotesque Sharp Wide Bd" panose="020B0000050200080000" pitchFamily="34" charset="0"/>
              </a:rPr>
              <a:t>Contacto:</a:t>
            </a:r>
          </a:p>
          <a:p>
            <a:pPr lvl="0"/>
            <a:r>
              <a:rPr lang="es-AR" sz="1400" u="sng" dirty="0">
                <a:latin typeface="Geogrotesque Sharp Wide SmBd" panose="020B0000050200080000" pitchFamily="34" charset="0"/>
                <a:ea typeface="Calibri"/>
                <a:cs typeface="Calibri"/>
                <a:sym typeface="Calibri"/>
                <a:hlinkClick r:id="rId3"/>
              </a:rPr>
              <a:t>Economiadelconocimientomincyt@gmail.com</a:t>
            </a:r>
            <a:endParaRPr lang="es-AR" sz="1400" u="sng" dirty="0">
              <a:latin typeface="Geogrotesque Sharp Wide SmBd" panose="020B0000050200080000" pitchFamily="34" charset="0"/>
              <a:ea typeface="Calibri"/>
              <a:cs typeface="Calibri"/>
              <a:sym typeface="Calibri"/>
            </a:endParaRPr>
          </a:p>
        </p:txBody>
      </p:sp>
      <p:sp>
        <p:nvSpPr>
          <p:cNvPr id="6" name="CuadroTexto 5"/>
          <p:cNvSpPr txBox="1"/>
          <p:nvPr/>
        </p:nvSpPr>
        <p:spPr>
          <a:xfrm rot="16200000">
            <a:off x="-2410889" y="2938810"/>
            <a:ext cx="6741113" cy="1569660"/>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SECRETARÍA DE CIENCIA Y TECNOLOGÍA</a:t>
            </a:r>
          </a:p>
          <a:p>
            <a:endParaRPr lang="es-ES" sz="3200" dirty="0">
              <a:solidFill>
                <a:schemeClr val="accent1">
                  <a:lumMod val="60000"/>
                  <a:lumOff val="40000"/>
                </a:schemeClr>
              </a:solidFill>
              <a:latin typeface="Geogrotesque Sharp Wide Bd" panose="020B0000050200080000" pitchFamily="34" charset="0"/>
            </a:endParaRPr>
          </a:p>
        </p:txBody>
      </p:sp>
    </p:spTree>
    <p:extLst>
      <p:ext uri="{BB962C8B-B14F-4D97-AF65-F5344CB8AC3E}">
        <p14:creationId xmlns:p14="http://schemas.microsoft.com/office/powerpoint/2010/main" val="607168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461665"/>
          </a:xfrm>
          <a:prstGeom prst="rect">
            <a:avLst/>
          </a:prstGeom>
          <a:noFill/>
        </p:spPr>
        <p:txBody>
          <a:bodyPr wrap="square" rtlCol="0">
            <a:spAutoFit/>
          </a:bodyPr>
          <a:lstStyle/>
          <a:p>
            <a:pPr lvl="0"/>
            <a:r>
              <a:rPr lang="es-AR" sz="2400" b="1" u="sng" dirty="0">
                <a:solidFill>
                  <a:srgbClr val="0070C0"/>
                </a:solidFill>
                <a:latin typeface="Geogrotesque Sharp Wide Bd" panose="020B0000050200080000" pitchFamily="34" charset="0"/>
                <a:ea typeface="Calibri"/>
                <a:cs typeface="Calibri"/>
                <a:sym typeface="Calibri"/>
              </a:rPr>
              <a:t>LEY DE ECONOMÍA DEL CONOCIMIENTO</a:t>
            </a:r>
          </a:p>
        </p:txBody>
      </p:sp>
      <p:sp>
        <p:nvSpPr>
          <p:cNvPr id="3" name="CuadroTexto 2"/>
          <p:cNvSpPr txBox="1"/>
          <p:nvPr/>
        </p:nvSpPr>
        <p:spPr>
          <a:xfrm>
            <a:off x="2589291" y="1892174"/>
            <a:ext cx="7369521" cy="3380797"/>
          </a:xfrm>
          <a:prstGeom prst="rect">
            <a:avLst/>
          </a:prstGeom>
          <a:noFill/>
        </p:spPr>
        <p:txBody>
          <a:bodyPr wrap="square" rtlCol="0">
            <a:spAutoFit/>
          </a:bodyPr>
          <a:lstStyle/>
          <a:p>
            <a:pPr lvl="0">
              <a:lnSpc>
                <a:spcPct val="150000"/>
              </a:lnSpc>
            </a:pPr>
            <a:r>
              <a:rPr lang="es-AR" sz="1600" b="1" dirty="0">
                <a:solidFill>
                  <a:schemeClr val="dk1"/>
                </a:solidFill>
                <a:latin typeface="Geogrotesque Sharp Wide SmBd" panose="020B0000050200080000" pitchFamily="34" charset="0"/>
                <a:ea typeface="Calibri"/>
                <a:cs typeface="Calibri"/>
                <a:sym typeface="Calibri"/>
              </a:rPr>
              <a:t>Beneficios:</a:t>
            </a:r>
            <a:endParaRPr lang="es-AR" sz="1600" dirty="0">
              <a:solidFill>
                <a:schemeClr val="dk1"/>
              </a:solidFill>
              <a:latin typeface="Geogrotesque Sharp Wide SmBd" panose="020B0000050200080000" pitchFamily="34" charset="0"/>
              <a:ea typeface="Calibri"/>
              <a:cs typeface="Calibri"/>
              <a:sym typeface="Calibri"/>
            </a:endParaRPr>
          </a:p>
          <a:p>
            <a:pPr lvl="0">
              <a:lnSpc>
                <a:spcPct val="150000"/>
              </a:lnSpc>
            </a:pPr>
            <a:r>
              <a:rPr lang="es-AR" sz="1600" dirty="0">
                <a:solidFill>
                  <a:schemeClr val="dk1"/>
                </a:solidFill>
                <a:latin typeface="Geogrotesque Sharp Wide SmBd" panose="020B0000050200080000" pitchFamily="34" charset="0"/>
                <a:ea typeface="Calibri"/>
                <a:cs typeface="Calibri"/>
                <a:sym typeface="Calibri"/>
              </a:rPr>
              <a:t/>
            </a:r>
            <a:br>
              <a:rPr lang="es-AR" sz="1600" dirty="0">
                <a:solidFill>
                  <a:schemeClr val="dk1"/>
                </a:solidFill>
                <a:latin typeface="Geogrotesque Sharp Wide SmBd" panose="020B0000050200080000" pitchFamily="34" charset="0"/>
                <a:ea typeface="Calibri"/>
                <a:cs typeface="Calibri"/>
                <a:sym typeface="Calibri"/>
              </a:rPr>
            </a:br>
            <a:r>
              <a:rPr lang="es-AR" sz="1600" dirty="0">
                <a:solidFill>
                  <a:schemeClr val="dk1"/>
                </a:solidFill>
                <a:latin typeface="Geogrotesque Sharp Wide SmBd" panose="020B0000050200080000" pitchFamily="34" charset="0"/>
                <a:ea typeface="Calibri"/>
                <a:cs typeface="Calibri"/>
                <a:sym typeface="Calibri"/>
              </a:rPr>
              <a:t>1. </a:t>
            </a:r>
            <a:r>
              <a:rPr lang="es-AR" sz="1600" u="sng" dirty="0">
                <a:solidFill>
                  <a:schemeClr val="dk1"/>
                </a:solidFill>
                <a:latin typeface="Geogrotesque Sharp Wide SmBd" panose="020B0000050200080000" pitchFamily="34" charset="0"/>
                <a:ea typeface="Calibri"/>
                <a:cs typeface="Calibri"/>
                <a:sym typeface="Calibri"/>
              </a:rPr>
              <a:t>Impositivos</a:t>
            </a:r>
            <a:r>
              <a:rPr lang="es-AR" sz="1600" dirty="0">
                <a:solidFill>
                  <a:schemeClr val="dk1"/>
                </a:solidFill>
                <a:latin typeface="Geogrotesque Sharp Wide SmBd" panose="020B0000050200080000" pitchFamily="34" charset="0"/>
                <a:ea typeface="Calibri"/>
                <a:cs typeface="Calibri"/>
                <a:sym typeface="Calibri"/>
              </a:rPr>
              <a:t>:</a:t>
            </a:r>
          </a:p>
          <a:p>
            <a:pPr lvl="0">
              <a:lnSpc>
                <a:spcPct val="150000"/>
              </a:lnSpc>
            </a:pPr>
            <a:endParaRPr lang="es-AR" sz="1600" dirty="0">
              <a:solidFill>
                <a:schemeClr val="dk1"/>
              </a:solidFill>
              <a:latin typeface="Geogrotesque Sharp Wide Lt" panose="020B0000050200080000" pitchFamily="34" charset="0"/>
              <a:ea typeface="Calibri"/>
              <a:cs typeface="Calibri"/>
              <a:sym typeface="Calibri"/>
            </a:endParaRPr>
          </a:p>
          <a:p>
            <a:pPr marL="285750" lvl="0" indent="-285750">
              <a:lnSpc>
                <a:spcPct val="150000"/>
              </a:lnSpc>
              <a:buFont typeface="Arial" pitchFamily="34" charset="0"/>
              <a:buChar char="•"/>
            </a:pPr>
            <a:r>
              <a:rPr lang="es-AR" sz="1600" dirty="0">
                <a:solidFill>
                  <a:schemeClr val="dk1"/>
                </a:solidFill>
                <a:latin typeface="Geogrotesque Sharp Wide Lt" panose="020B0000050200080000" pitchFamily="34" charset="0"/>
                <a:ea typeface="Calibri"/>
                <a:cs typeface="Calibri"/>
                <a:sym typeface="Calibri"/>
              </a:rPr>
              <a:t>Estabilidad fiscal</a:t>
            </a:r>
          </a:p>
          <a:p>
            <a:pPr marL="285750" lvl="0" indent="-285750">
              <a:lnSpc>
                <a:spcPct val="150000"/>
              </a:lnSpc>
              <a:buFont typeface="Arial" pitchFamily="34" charset="0"/>
              <a:buChar char="•"/>
            </a:pPr>
            <a:r>
              <a:rPr lang="es-AR" sz="1600" dirty="0">
                <a:solidFill>
                  <a:schemeClr val="dk1"/>
                </a:solidFill>
                <a:latin typeface="Geogrotesque Sharp Wide Lt" panose="020B0000050200080000" pitchFamily="34" charset="0"/>
                <a:ea typeface="Calibri"/>
                <a:cs typeface="Calibri"/>
                <a:sym typeface="Calibri"/>
              </a:rPr>
              <a:t>Exención por 10 años del 100% del impuesto sobre los Ingresos Brutos</a:t>
            </a:r>
          </a:p>
          <a:p>
            <a:pPr marL="285750" lvl="0" indent="-285750">
              <a:lnSpc>
                <a:spcPct val="150000"/>
              </a:lnSpc>
              <a:buFont typeface="Arial" pitchFamily="34" charset="0"/>
              <a:buChar char="•"/>
            </a:pPr>
            <a:r>
              <a:rPr lang="es-AR" sz="1600" dirty="0">
                <a:solidFill>
                  <a:schemeClr val="dk1"/>
                </a:solidFill>
                <a:latin typeface="Geogrotesque Sharp Wide Lt" panose="020B0000050200080000" pitchFamily="34" charset="0"/>
                <a:ea typeface="Calibri"/>
                <a:cs typeface="Calibri"/>
                <a:sym typeface="Calibri"/>
              </a:rPr>
              <a:t>Exención por 10 años del 100% del impuesto de sellos</a:t>
            </a:r>
          </a:p>
          <a:p>
            <a:pPr marL="285750" lvl="0" indent="-285750">
              <a:lnSpc>
                <a:spcPct val="150000"/>
              </a:lnSpc>
              <a:buFont typeface="Arial" pitchFamily="34" charset="0"/>
              <a:buChar char="•"/>
            </a:pPr>
            <a:r>
              <a:rPr lang="es-AR" sz="1600" dirty="0">
                <a:solidFill>
                  <a:schemeClr val="dk1"/>
                </a:solidFill>
                <a:latin typeface="Geogrotesque Sharp Wide Lt" panose="020B0000050200080000" pitchFamily="34" charset="0"/>
                <a:ea typeface="Calibri"/>
                <a:cs typeface="Calibri"/>
                <a:sym typeface="Calibri"/>
              </a:rPr>
              <a:t>Exención por 10 años del 100% del impuesto inmobiliario sobre inmuebles en que se desarrolle la actividad.</a:t>
            </a:r>
          </a:p>
        </p:txBody>
      </p:sp>
      <p:sp>
        <p:nvSpPr>
          <p:cNvPr id="5" name="CuadroTexto 4"/>
          <p:cNvSpPr txBox="1"/>
          <p:nvPr/>
        </p:nvSpPr>
        <p:spPr>
          <a:xfrm>
            <a:off x="3051018" y="6355533"/>
            <a:ext cx="4599160" cy="523220"/>
          </a:xfrm>
          <a:prstGeom prst="rect">
            <a:avLst/>
          </a:prstGeom>
          <a:noFill/>
        </p:spPr>
        <p:txBody>
          <a:bodyPr wrap="square" rtlCol="0">
            <a:spAutoFit/>
          </a:bodyPr>
          <a:lstStyle/>
          <a:p>
            <a:r>
              <a:rPr lang="es-ES" sz="1400" dirty="0">
                <a:latin typeface="Geogrotesque Sharp Wide Bd" panose="020B0000050200080000" pitchFamily="34" charset="0"/>
              </a:rPr>
              <a:t>Contacto:</a:t>
            </a:r>
          </a:p>
          <a:p>
            <a:pPr lvl="0"/>
            <a:r>
              <a:rPr lang="es-AR" sz="1400" u="sng" dirty="0">
                <a:latin typeface="Geogrotesque Sharp Wide SmBd" panose="020B0000050200080000" pitchFamily="34" charset="0"/>
                <a:ea typeface="Calibri"/>
                <a:cs typeface="Calibri"/>
                <a:sym typeface="Calibri"/>
                <a:hlinkClick r:id="rId3"/>
              </a:rPr>
              <a:t>Economiadelconocimientomincyt@gmail.com</a:t>
            </a:r>
            <a:endParaRPr lang="es-AR" sz="1400" u="sng" dirty="0">
              <a:latin typeface="Geogrotesque Sharp Wide SmBd" panose="020B0000050200080000" pitchFamily="34" charset="0"/>
              <a:ea typeface="Calibri"/>
              <a:cs typeface="Calibri"/>
              <a:sym typeface="Calibri"/>
            </a:endParaRPr>
          </a:p>
        </p:txBody>
      </p:sp>
      <p:sp>
        <p:nvSpPr>
          <p:cNvPr id="6" name="CuadroTexto 5"/>
          <p:cNvSpPr txBox="1"/>
          <p:nvPr/>
        </p:nvSpPr>
        <p:spPr>
          <a:xfrm rot="16200000">
            <a:off x="-2410889" y="2938810"/>
            <a:ext cx="6741113" cy="1569660"/>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SECRETARÍA DE CIENCIA Y TECNOLOGÍA</a:t>
            </a:r>
          </a:p>
          <a:p>
            <a:endParaRPr lang="es-ES" sz="3200" dirty="0">
              <a:solidFill>
                <a:schemeClr val="accent1">
                  <a:lumMod val="60000"/>
                  <a:lumOff val="40000"/>
                </a:schemeClr>
              </a:solidFill>
              <a:latin typeface="Geogrotesque Sharp Wide Bd" panose="020B0000050200080000" pitchFamily="34" charset="0"/>
            </a:endParaRPr>
          </a:p>
        </p:txBody>
      </p:sp>
    </p:spTree>
    <p:extLst>
      <p:ext uri="{BB962C8B-B14F-4D97-AF65-F5344CB8AC3E}">
        <p14:creationId xmlns:p14="http://schemas.microsoft.com/office/powerpoint/2010/main" val="2812396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461665"/>
          </a:xfrm>
          <a:prstGeom prst="rect">
            <a:avLst/>
          </a:prstGeom>
          <a:noFill/>
        </p:spPr>
        <p:txBody>
          <a:bodyPr wrap="square" rtlCol="0">
            <a:spAutoFit/>
          </a:bodyPr>
          <a:lstStyle/>
          <a:p>
            <a:pPr lvl="0"/>
            <a:r>
              <a:rPr lang="es-AR" sz="2400" b="1" u="sng" dirty="0">
                <a:solidFill>
                  <a:srgbClr val="0070C0"/>
                </a:solidFill>
                <a:latin typeface="Geogrotesque Sharp Wide Bd" panose="020B0000050200080000" pitchFamily="34" charset="0"/>
                <a:ea typeface="Calibri"/>
                <a:cs typeface="Calibri"/>
                <a:sym typeface="Calibri"/>
              </a:rPr>
              <a:t>LEY DE ECONOMÍA DEL CONOCIMIENTO</a:t>
            </a:r>
          </a:p>
        </p:txBody>
      </p:sp>
      <p:sp>
        <p:nvSpPr>
          <p:cNvPr id="3" name="CuadroTexto 2"/>
          <p:cNvSpPr txBox="1"/>
          <p:nvPr/>
        </p:nvSpPr>
        <p:spPr>
          <a:xfrm>
            <a:off x="2589291" y="1892174"/>
            <a:ext cx="7369521" cy="4154984"/>
          </a:xfrm>
          <a:prstGeom prst="rect">
            <a:avLst/>
          </a:prstGeom>
          <a:noFill/>
        </p:spPr>
        <p:txBody>
          <a:bodyPr wrap="square" rtlCol="0">
            <a:spAutoFit/>
          </a:bodyPr>
          <a:lstStyle/>
          <a:p>
            <a:pPr lvl="0">
              <a:lnSpc>
                <a:spcPct val="150000"/>
              </a:lnSpc>
            </a:pPr>
            <a:r>
              <a:rPr lang="es-AR" sz="1600" b="1" dirty="0">
                <a:solidFill>
                  <a:schemeClr val="dk1"/>
                </a:solidFill>
                <a:latin typeface="Geogrotesque Sharp Wide SmBd" panose="020B0000050200080000" pitchFamily="34" charset="0"/>
                <a:ea typeface="Calibri"/>
                <a:cs typeface="Calibri"/>
                <a:sym typeface="Calibri"/>
              </a:rPr>
              <a:t>Beneficios:</a:t>
            </a:r>
            <a:endParaRPr lang="es-AR" sz="1600" dirty="0">
              <a:solidFill>
                <a:schemeClr val="dk1"/>
              </a:solidFill>
              <a:latin typeface="Geogrotesque Sharp Wide SmBd" panose="020B0000050200080000" pitchFamily="34" charset="0"/>
              <a:ea typeface="Calibri"/>
              <a:cs typeface="Calibri"/>
              <a:sym typeface="Calibri"/>
            </a:endParaRPr>
          </a:p>
          <a:p>
            <a:pPr lvl="0">
              <a:lnSpc>
                <a:spcPct val="150000"/>
              </a:lnSpc>
            </a:pPr>
            <a:r>
              <a:rPr lang="es-AR" sz="1600" dirty="0">
                <a:solidFill>
                  <a:schemeClr val="dk1"/>
                </a:solidFill>
                <a:latin typeface="Geogrotesque Sharp Wide SmBd" panose="020B0000050200080000" pitchFamily="34" charset="0"/>
                <a:ea typeface="Calibri"/>
                <a:cs typeface="Calibri"/>
                <a:sym typeface="Calibri"/>
              </a:rPr>
              <a:t/>
            </a:r>
            <a:br>
              <a:rPr lang="es-AR" sz="1600" dirty="0">
                <a:solidFill>
                  <a:schemeClr val="dk1"/>
                </a:solidFill>
                <a:latin typeface="Geogrotesque Sharp Wide SmBd" panose="020B0000050200080000" pitchFamily="34" charset="0"/>
                <a:ea typeface="Calibri"/>
                <a:cs typeface="Calibri"/>
                <a:sym typeface="Calibri"/>
              </a:rPr>
            </a:br>
            <a:r>
              <a:rPr lang="es-AR" sz="1600" u="sng" dirty="0">
                <a:solidFill>
                  <a:schemeClr val="dk1"/>
                </a:solidFill>
                <a:latin typeface="Geogrotesque Sharp Wide SmBd" panose="020B0000050200080000" pitchFamily="34" charset="0"/>
                <a:ea typeface="Calibri"/>
                <a:cs typeface="Calibri"/>
                <a:sym typeface="Calibri"/>
              </a:rPr>
              <a:t>2. Promoción al empleo</a:t>
            </a:r>
            <a:r>
              <a:rPr lang="es-AR" sz="1600" dirty="0">
                <a:solidFill>
                  <a:schemeClr val="dk1"/>
                </a:solidFill>
                <a:latin typeface="Geogrotesque Sharp Wide SmBd" panose="020B0000050200080000" pitchFamily="34" charset="0"/>
                <a:ea typeface="Calibri"/>
                <a:cs typeface="Calibri"/>
                <a:sym typeface="Calibri"/>
              </a:rPr>
              <a:t>:</a:t>
            </a:r>
          </a:p>
          <a:p>
            <a:pPr marL="285750" lvl="0" indent="-285750">
              <a:lnSpc>
                <a:spcPct val="150000"/>
              </a:lnSpc>
              <a:buFont typeface="Arial" pitchFamily="34" charset="0"/>
              <a:buChar char="•"/>
            </a:pPr>
            <a:r>
              <a:rPr lang="es-AR" sz="1600" dirty="0">
                <a:solidFill>
                  <a:schemeClr val="dk1"/>
                </a:solidFill>
                <a:latin typeface="Geogrotesque Sharp Wide Lt" panose="020B0000050200080000" pitchFamily="34" charset="0"/>
                <a:ea typeface="Calibri"/>
                <a:cs typeface="Calibri"/>
                <a:sym typeface="Calibri"/>
              </a:rPr>
              <a:t>Asignación estímulo por cada nuevo empleado por 6 meses.</a:t>
            </a:r>
          </a:p>
          <a:p>
            <a:pPr marL="285750" lvl="0" indent="-285750">
              <a:lnSpc>
                <a:spcPct val="150000"/>
              </a:lnSpc>
              <a:buFont typeface="Arial" pitchFamily="34" charset="0"/>
              <a:buChar char="•"/>
            </a:pPr>
            <a:r>
              <a:rPr lang="es-AR" sz="1600" dirty="0">
                <a:solidFill>
                  <a:schemeClr val="dk1"/>
                </a:solidFill>
                <a:latin typeface="Geogrotesque Sharp Wide Lt" panose="020B0000050200080000" pitchFamily="34" charset="0"/>
                <a:ea typeface="Calibri"/>
                <a:cs typeface="Calibri"/>
                <a:sym typeface="Calibri"/>
              </a:rPr>
              <a:t>Casos específicos por género, discapacidad, zonas desfavorables y formación en doctorado o posdoctorado CTIM (Ciencia, Tecnología, Ingeniería y Matemática), el incentivo será 30% mayor.</a:t>
            </a:r>
          </a:p>
          <a:p>
            <a:pPr lvl="0">
              <a:lnSpc>
                <a:spcPct val="150000"/>
              </a:lnSpc>
            </a:pPr>
            <a:r>
              <a:rPr lang="es-AR" sz="1600" dirty="0">
                <a:solidFill>
                  <a:schemeClr val="dk1"/>
                </a:solidFill>
                <a:latin typeface="Geogrotesque Sharp Wide Lt" panose="020B0000050200080000" pitchFamily="34" charset="0"/>
                <a:ea typeface="Calibri"/>
                <a:cs typeface="Calibri"/>
                <a:sym typeface="Calibri"/>
              </a:rPr>
              <a:t/>
            </a:r>
            <a:br>
              <a:rPr lang="es-AR" sz="1600" dirty="0">
                <a:solidFill>
                  <a:schemeClr val="dk1"/>
                </a:solidFill>
                <a:latin typeface="Geogrotesque Sharp Wide Lt" panose="020B0000050200080000" pitchFamily="34" charset="0"/>
                <a:ea typeface="Calibri"/>
                <a:cs typeface="Calibri"/>
                <a:sym typeface="Calibri"/>
              </a:rPr>
            </a:br>
            <a:r>
              <a:rPr lang="es-AR" sz="1600" u="sng" dirty="0">
                <a:solidFill>
                  <a:schemeClr val="dk1"/>
                </a:solidFill>
                <a:latin typeface="Geogrotesque Sharp Wide SmBd" panose="020B0000050200080000" pitchFamily="34" charset="0"/>
                <a:ea typeface="Calibri"/>
                <a:cs typeface="Calibri"/>
                <a:sym typeface="Calibri"/>
              </a:rPr>
              <a:t>3. Formación y capacitación: </a:t>
            </a:r>
          </a:p>
          <a:p>
            <a:pPr lvl="0">
              <a:lnSpc>
                <a:spcPct val="150000"/>
              </a:lnSpc>
            </a:pPr>
            <a:r>
              <a:rPr lang="es-AR" sz="1600" dirty="0">
                <a:latin typeface="Geogrotesque Sharp Wide Lt" panose="020B0000050200080000" pitchFamily="34" charset="0"/>
                <a:ea typeface="Calibri"/>
                <a:cs typeface="Calibri"/>
                <a:sym typeface="Calibri"/>
              </a:rPr>
              <a:t>Capacitación específica </a:t>
            </a:r>
            <a:r>
              <a:rPr lang="es-AR" sz="1600" dirty="0" err="1">
                <a:latin typeface="Geogrotesque Sharp Wide Lt" panose="020B0000050200080000" pitchFamily="34" charset="0"/>
                <a:ea typeface="Calibri"/>
                <a:cs typeface="Calibri"/>
                <a:sym typeface="Calibri"/>
              </a:rPr>
              <a:t>co</a:t>
            </a:r>
            <a:r>
              <a:rPr lang="es-AR" sz="1600" dirty="0">
                <a:latin typeface="Geogrotesque Sharp Wide Lt" panose="020B0000050200080000" pitchFamily="34" charset="0"/>
                <a:ea typeface="Calibri"/>
                <a:cs typeface="Calibri"/>
                <a:sym typeface="Calibri"/>
              </a:rPr>
              <a:t> financiada con el sector privado</a:t>
            </a:r>
            <a:br>
              <a:rPr lang="es-AR" sz="1600" dirty="0">
                <a:latin typeface="Geogrotesque Sharp Wide Lt" panose="020B0000050200080000" pitchFamily="34" charset="0"/>
                <a:ea typeface="Calibri"/>
                <a:cs typeface="Calibri"/>
                <a:sym typeface="Calibri"/>
              </a:rPr>
            </a:br>
            <a:r>
              <a:rPr lang="es-AR" sz="1600" dirty="0">
                <a:latin typeface="Geogrotesque Sharp Wide Lt" panose="020B0000050200080000" pitchFamily="34" charset="0"/>
                <a:ea typeface="Calibri"/>
                <a:cs typeface="Calibri"/>
                <a:sym typeface="Calibri"/>
              </a:rPr>
              <a:t>Prácticas profesionales.</a:t>
            </a:r>
          </a:p>
        </p:txBody>
      </p:sp>
      <p:sp>
        <p:nvSpPr>
          <p:cNvPr id="5" name="CuadroTexto 4"/>
          <p:cNvSpPr txBox="1"/>
          <p:nvPr/>
        </p:nvSpPr>
        <p:spPr>
          <a:xfrm>
            <a:off x="3051018" y="6355533"/>
            <a:ext cx="4599160" cy="523220"/>
          </a:xfrm>
          <a:prstGeom prst="rect">
            <a:avLst/>
          </a:prstGeom>
          <a:noFill/>
        </p:spPr>
        <p:txBody>
          <a:bodyPr wrap="square" rtlCol="0">
            <a:spAutoFit/>
          </a:bodyPr>
          <a:lstStyle/>
          <a:p>
            <a:r>
              <a:rPr lang="es-ES" sz="1400" dirty="0">
                <a:latin typeface="Geogrotesque Sharp Wide Bd" panose="020B0000050200080000" pitchFamily="34" charset="0"/>
              </a:rPr>
              <a:t>Contacto:</a:t>
            </a:r>
          </a:p>
          <a:p>
            <a:pPr lvl="0"/>
            <a:r>
              <a:rPr lang="es-AR" sz="1400" u="sng" dirty="0">
                <a:latin typeface="Geogrotesque Sharp Wide SmBd" panose="020B0000050200080000" pitchFamily="34" charset="0"/>
                <a:ea typeface="Calibri"/>
                <a:cs typeface="Calibri"/>
                <a:sym typeface="Calibri"/>
                <a:hlinkClick r:id="rId3"/>
              </a:rPr>
              <a:t>Economiadelconocimientomincyt@gmail.com</a:t>
            </a:r>
            <a:endParaRPr lang="es-AR" sz="1400" u="sng" dirty="0">
              <a:latin typeface="Geogrotesque Sharp Wide SmBd" panose="020B0000050200080000" pitchFamily="34" charset="0"/>
              <a:ea typeface="Calibri"/>
              <a:cs typeface="Calibri"/>
              <a:sym typeface="Calibri"/>
            </a:endParaRPr>
          </a:p>
        </p:txBody>
      </p:sp>
      <p:sp>
        <p:nvSpPr>
          <p:cNvPr id="6" name="CuadroTexto 5"/>
          <p:cNvSpPr txBox="1"/>
          <p:nvPr/>
        </p:nvSpPr>
        <p:spPr>
          <a:xfrm rot="16200000">
            <a:off x="-2410889" y="2938810"/>
            <a:ext cx="6741113" cy="1569660"/>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SECRETARÍA DE CIENCIA Y TECNOLOGÍA</a:t>
            </a:r>
          </a:p>
          <a:p>
            <a:endParaRPr lang="es-ES" sz="3200" dirty="0">
              <a:solidFill>
                <a:schemeClr val="accent1">
                  <a:lumMod val="60000"/>
                  <a:lumOff val="40000"/>
                </a:schemeClr>
              </a:solidFill>
              <a:latin typeface="Geogrotesque Sharp Wide Bd" panose="020B0000050200080000" pitchFamily="34" charset="0"/>
            </a:endParaRPr>
          </a:p>
        </p:txBody>
      </p:sp>
    </p:spTree>
    <p:extLst>
      <p:ext uri="{BB962C8B-B14F-4D97-AF65-F5344CB8AC3E}">
        <p14:creationId xmlns:p14="http://schemas.microsoft.com/office/powerpoint/2010/main" val="1592581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830997"/>
          </a:xfrm>
          <a:prstGeom prst="rect">
            <a:avLst/>
          </a:prstGeom>
          <a:noFill/>
        </p:spPr>
        <p:txBody>
          <a:bodyPr wrap="square" rtlCol="0">
            <a:spAutoFit/>
          </a:bodyPr>
          <a:lstStyle/>
          <a:p>
            <a:pPr lvl="0"/>
            <a:r>
              <a:rPr lang="es-AR" sz="2400" b="1" u="sng" dirty="0">
                <a:solidFill>
                  <a:srgbClr val="0070C0"/>
                </a:solidFill>
                <a:latin typeface="Geogrotesque Sharp Wide Bd" panose="020B0000050200080000" pitchFamily="34" charset="0"/>
                <a:ea typeface="Calibri"/>
                <a:cs typeface="Calibri"/>
                <a:sym typeface="Calibri"/>
              </a:rPr>
              <a:t>Programa integral de financiamiento a la investigación en Córdoba</a:t>
            </a:r>
          </a:p>
        </p:txBody>
      </p:sp>
      <p:sp>
        <p:nvSpPr>
          <p:cNvPr id="3" name="CuadroTexto 2"/>
          <p:cNvSpPr txBox="1"/>
          <p:nvPr/>
        </p:nvSpPr>
        <p:spPr>
          <a:xfrm>
            <a:off x="2589291" y="2244714"/>
            <a:ext cx="7369521" cy="2882840"/>
          </a:xfrm>
          <a:prstGeom prst="rect">
            <a:avLst/>
          </a:prstGeom>
          <a:noFill/>
        </p:spPr>
        <p:txBody>
          <a:bodyPr wrap="square" rtlCol="0">
            <a:spAutoFit/>
          </a:bodyPr>
          <a:lstStyle/>
          <a:p>
            <a:pPr>
              <a:lnSpc>
                <a:spcPct val="150000"/>
              </a:lnSpc>
            </a:pPr>
            <a:r>
              <a:rPr lang="es-ES" sz="1600" dirty="0">
                <a:solidFill>
                  <a:srgbClr val="000000"/>
                </a:solidFill>
                <a:latin typeface="Geogrotesque Sharp Wide Lt" panose="020B0000050200080000" pitchFamily="34" charset="0"/>
              </a:rPr>
              <a:t>Se impulsan tres convocatorias simultáneas, cada una de ellas con objetivos, destinatarios, montos de financiamiento y requisitos particulares:</a:t>
            </a:r>
          </a:p>
          <a:p>
            <a:pPr>
              <a:lnSpc>
                <a:spcPct val="150000"/>
              </a:lnSpc>
            </a:pPr>
            <a:endParaRPr lang="es-ES" sz="1600" dirty="0">
              <a:solidFill>
                <a:srgbClr val="000000"/>
              </a:solidFill>
              <a:latin typeface="Geogrotesque Sharp Wide Lt" panose="020B0000050200080000" pitchFamily="34" charset="0"/>
            </a:endParaRPr>
          </a:p>
          <a:p>
            <a:pPr>
              <a:lnSpc>
                <a:spcPct val="150000"/>
              </a:lnSpc>
              <a:spcAft>
                <a:spcPts val="800"/>
              </a:spcAft>
            </a:pPr>
            <a:r>
              <a:rPr lang="es-ES" sz="1600" dirty="0">
                <a:solidFill>
                  <a:srgbClr val="000000"/>
                </a:solidFill>
                <a:latin typeface="Geogrotesque Sharp Wide SmBd" panose="020B0000050200080000" pitchFamily="34" charset="0"/>
              </a:rPr>
              <a:t>Línea 1: Proyectos de Investigación y Desarrollo.</a:t>
            </a:r>
            <a:endParaRPr lang="es-ES" sz="1600" dirty="0">
              <a:latin typeface="Geogrotesque Sharp Wide SmBd" panose="020B0000050200080000" pitchFamily="34" charset="0"/>
            </a:endParaRPr>
          </a:p>
          <a:p>
            <a:pPr>
              <a:lnSpc>
                <a:spcPct val="150000"/>
              </a:lnSpc>
              <a:spcAft>
                <a:spcPts val="800"/>
              </a:spcAft>
            </a:pPr>
            <a:r>
              <a:rPr lang="es-ES" sz="1600" dirty="0">
                <a:solidFill>
                  <a:srgbClr val="000000"/>
                </a:solidFill>
                <a:latin typeface="Geogrotesque Sharp Wide SmBd" panose="020B0000050200080000" pitchFamily="34" charset="0"/>
              </a:rPr>
              <a:t>Línea 2: Proyectos de Investigación e Innovación Social.</a:t>
            </a:r>
            <a:endParaRPr lang="es-ES" sz="1600" dirty="0">
              <a:latin typeface="Geogrotesque Sharp Wide SmBd" panose="020B0000050200080000" pitchFamily="34" charset="0"/>
            </a:endParaRPr>
          </a:p>
          <a:p>
            <a:pPr>
              <a:lnSpc>
                <a:spcPct val="150000"/>
              </a:lnSpc>
              <a:spcAft>
                <a:spcPts val="800"/>
              </a:spcAft>
            </a:pPr>
            <a:r>
              <a:rPr lang="es-ES" sz="1600" dirty="0">
                <a:solidFill>
                  <a:srgbClr val="000000"/>
                </a:solidFill>
                <a:latin typeface="Geogrotesque Sharp Wide SmBd" panose="020B0000050200080000" pitchFamily="34" charset="0"/>
              </a:rPr>
              <a:t>Línea 3: Proyectos de Innovación y Desarrollo de la Economía del Conocimiento.</a:t>
            </a:r>
            <a:endParaRPr lang="es-ES" sz="1600" dirty="0">
              <a:latin typeface="Geogrotesque Sharp Wide SmBd" panose="020B0000050200080000" pitchFamily="34" charset="0"/>
            </a:endParaRPr>
          </a:p>
        </p:txBody>
      </p:sp>
      <p:sp>
        <p:nvSpPr>
          <p:cNvPr id="6" name="CuadroTexto 5"/>
          <p:cNvSpPr txBox="1"/>
          <p:nvPr/>
        </p:nvSpPr>
        <p:spPr>
          <a:xfrm rot="16200000">
            <a:off x="-2410889" y="2938810"/>
            <a:ext cx="6741113" cy="1569660"/>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SECRETARÍA DE CIENCIA Y TECNOLOGÍA</a:t>
            </a:r>
          </a:p>
          <a:p>
            <a:endParaRPr lang="es-ES" sz="3200" dirty="0">
              <a:solidFill>
                <a:schemeClr val="accent1">
                  <a:lumMod val="60000"/>
                  <a:lumOff val="40000"/>
                </a:schemeClr>
              </a:solidFill>
              <a:latin typeface="Geogrotesque Sharp Wide Bd" panose="020B0000050200080000" pitchFamily="34" charset="0"/>
            </a:endParaRPr>
          </a:p>
        </p:txBody>
      </p:sp>
      <p:sp>
        <p:nvSpPr>
          <p:cNvPr id="7" name="CuadroTexto 6"/>
          <p:cNvSpPr txBox="1"/>
          <p:nvPr/>
        </p:nvSpPr>
        <p:spPr>
          <a:xfrm>
            <a:off x="2095515" y="6108192"/>
            <a:ext cx="987552" cy="1188720"/>
          </a:xfrm>
          <a:prstGeom prst="rect">
            <a:avLst/>
          </a:prstGeom>
          <a:solidFill>
            <a:schemeClr val="bg1"/>
          </a:solidFill>
        </p:spPr>
        <p:txBody>
          <a:bodyPr wrap="square" rtlCol="0">
            <a:spAutoFit/>
          </a:bodyPr>
          <a:lstStyle/>
          <a:p>
            <a:endParaRPr lang="es-AR" dirty="0"/>
          </a:p>
        </p:txBody>
      </p:sp>
    </p:spTree>
    <p:extLst>
      <p:ext uri="{BB962C8B-B14F-4D97-AF65-F5344CB8AC3E}">
        <p14:creationId xmlns:p14="http://schemas.microsoft.com/office/powerpoint/2010/main" val="492857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2020" cy="7559675"/>
          </a:xfrm>
          <a:prstGeom prst="rect">
            <a:avLst/>
          </a:prstGeom>
        </p:spPr>
      </p:pic>
      <p:sp>
        <p:nvSpPr>
          <p:cNvPr id="2" name="CuadroTexto 1"/>
          <p:cNvSpPr txBox="1"/>
          <p:nvPr/>
        </p:nvSpPr>
        <p:spPr>
          <a:xfrm>
            <a:off x="2462544" y="1032095"/>
            <a:ext cx="6727176" cy="830997"/>
          </a:xfrm>
          <a:prstGeom prst="rect">
            <a:avLst/>
          </a:prstGeom>
          <a:noFill/>
        </p:spPr>
        <p:txBody>
          <a:bodyPr wrap="square" rtlCol="0">
            <a:spAutoFit/>
          </a:bodyPr>
          <a:lstStyle/>
          <a:p>
            <a:pPr lvl="0"/>
            <a:r>
              <a:rPr lang="es-AR" sz="2400" b="1" u="sng" dirty="0">
                <a:solidFill>
                  <a:srgbClr val="0070C0"/>
                </a:solidFill>
                <a:latin typeface="Geogrotesque Sharp Wide Bd" panose="020B0000050200080000" pitchFamily="34" charset="0"/>
                <a:ea typeface="Calibri"/>
                <a:cs typeface="Calibri"/>
                <a:sym typeface="Calibri"/>
              </a:rPr>
              <a:t>Programa integral de financiamiento a la investigación en Córdoba</a:t>
            </a:r>
          </a:p>
        </p:txBody>
      </p:sp>
      <p:sp>
        <p:nvSpPr>
          <p:cNvPr id="3" name="CuadroTexto 2"/>
          <p:cNvSpPr txBox="1"/>
          <p:nvPr/>
        </p:nvSpPr>
        <p:spPr>
          <a:xfrm>
            <a:off x="2589291" y="1892174"/>
            <a:ext cx="7369521" cy="4222053"/>
          </a:xfrm>
          <a:prstGeom prst="rect">
            <a:avLst/>
          </a:prstGeom>
          <a:noFill/>
        </p:spPr>
        <p:txBody>
          <a:bodyPr wrap="square" rtlCol="0">
            <a:spAutoFit/>
          </a:bodyPr>
          <a:lstStyle/>
          <a:p>
            <a:pPr algn="just">
              <a:lnSpc>
                <a:spcPct val="150000"/>
              </a:lnSpc>
              <a:spcAft>
                <a:spcPts val="800"/>
              </a:spcAft>
            </a:pPr>
            <a:r>
              <a:rPr lang="es-ES" sz="1600" dirty="0">
                <a:solidFill>
                  <a:srgbClr val="1C1C1C"/>
                </a:solidFill>
                <a:highlight>
                  <a:srgbClr val="FFFFFF"/>
                </a:highlight>
                <a:latin typeface="Geogrotesque Sharp Wide Lt" pitchFamily="34" charset="0"/>
              </a:rPr>
              <a:t>La convocatoria se orienta a dar respuesta a los </a:t>
            </a:r>
            <a:r>
              <a:rPr lang="es-ES" sz="1600" b="1" dirty="0">
                <a:solidFill>
                  <a:srgbClr val="1C1C1C"/>
                </a:solidFill>
                <a:highlight>
                  <a:srgbClr val="FFFFFF"/>
                </a:highlight>
                <a:latin typeface="Geogrotesque Sharp Wide Lt" pitchFamily="34" charset="0"/>
              </a:rPr>
              <a:t>ejes rectores </a:t>
            </a:r>
            <a:r>
              <a:rPr lang="es-ES" sz="1600" dirty="0">
                <a:solidFill>
                  <a:srgbClr val="1C1C1C"/>
                </a:solidFill>
                <a:highlight>
                  <a:srgbClr val="FFFFFF"/>
                </a:highlight>
                <a:latin typeface="Geogrotesque Sharp Wide Lt" panose="020B0000050200080000" pitchFamily="34" charset="0"/>
              </a:rPr>
              <a:t>definidos por la Provincia de Córdoba en el Marco del Plan Nacional de Ciencia, Tecnología e Innovación 2030:</a:t>
            </a:r>
            <a:endParaRPr lang="es-ES" sz="1600" dirty="0">
              <a:latin typeface="Geogrotesque Sharp Wide Lt" panose="020B0000050200080000" pitchFamily="34" charset="0"/>
            </a:endParaRPr>
          </a:p>
          <a:p>
            <a:pPr>
              <a:lnSpc>
                <a:spcPct val="150000"/>
              </a:lnSpc>
            </a:pPr>
            <a:endParaRPr lang="es-ES" sz="1600" dirty="0">
              <a:solidFill>
                <a:srgbClr val="000000"/>
              </a:solidFill>
              <a:highlight>
                <a:srgbClr val="FFFFFF"/>
              </a:highlight>
              <a:latin typeface="Geogrotesque Sharp Wide Lt" panose="020B0000050200080000" pitchFamily="34" charset="0"/>
            </a:endParaRPr>
          </a:p>
          <a:p>
            <a:pPr marL="285750" indent="-285750">
              <a:lnSpc>
                <a:spcPct val="150000"/>
              </a:lnSpc>
              <a:buFont typeface="Arial" panose="020B0604020202020204" pitchFamily="34" charset="0"/>
              <a:buChar char="•"/>
            </a:pPr>
            <a:r>
              <a:rPr lang="es-ES" sz="1600" dirty="0" err="1">
                <a:solidFill>
                  <a:srgbClr val="000000"/>
                </a:solidFill>
                <a:highlight>
                  <a:srgbClr val="FFFFFF"/>
                </a:highlight>
                <a:latin typeface="Geogrotesque Sharp Wide Lt" pitchFamily="34" charset="0"/>
              </a:rPr>
              <a:t>Bioeconomía</a:t>
            </a:r>
            <a:endParaRPr lang="es-ES" sz="1600" dirty="0">
              <a:highlight>
                <a:srgbClr val="FFFFFF"/>
              </a:highlight>
              <a:latin typeface="Geogrotesque Sharp Wide Lt" pitchFamily="34" charset="0"/>
            </a:endParaRPr>
          </a:p>
          <a:p>
            <a:pPr marL="285750" indent="-285750">
              <a:lnSpc>
                <a:spcPct val="150000"/>
              </a:lnSpc>
              <a:buFont typeface="Arial" panose="020B0604020202020204" pitchFamily="34" charset="0"/>
              <a:buChar char="•"/>
            </a:pPr>
            <a:r>
              <a:rPr lang="es-ES" sz="1600" dirty="0">
                <a:solidFill>
                  <a:srgbClr val="000000"/>
                </a:solidFill>
                <a:highlight>
                  <a:srgbClr val="FFFFFF"/>
                </a:highlight>
                <a:latin typeface="Geogrotesque Sharp Wide Lt" pitchFamily="34" charset="0"/>
              </a:rPr>
              <a:t>Salud Humana</a:t>
            </a:r>
            <a:endParaRPr lang="es-ES" sz="1600" dirty="0">
              <a:highlight>
                <a:srgbClr val="FFFFFF"/>
              </a:highlight>
              <a:latin typeface="Geogrotesque Sharp Wide Lt" pitchFamily="34" charset="0"/>
            </a:endParaRPr>
          </a:p>
          <a:p>
            <a:pPr marL="285750" indent="-285750">
              <a:lnSpc>
                <a:spcPct val="150000"/>
              </a:lnSpc>
              <a:buFont typeface="Arial" panose="020B0604020202020204" pitchFamily="34" charset="0"/>
              <a:buChar char="•"/>
            </a:pPr>
            <a:r>
              <a:rPr lang="es-ES" sz="1600" dirty="0">
                <a:solidFill>
                  <a:srgbClr val="1C1C1C"/>
                </a:solidFill>
                <a:highlight>
                  <a:srgbClr val="FFFFFF"/>
                </a:highlight>
                <a:latin typeface="Geogrotesque Sharp Wide Lt" pitchFamily="34" charset="0"/>
              </a:rPr>
              <a:t>Equidad, inclusión y acceso al conocimiento</a:t>
            </a:r>
            <a:endParaRPr lang="es-ES" sz="1600" dirty="0">
              <a:highlight>
                <a:srgbClr val="FFFFFF"/>
              </a:highlight>
              <a:latin typeface="Geogrotesque Sharp Wide Lt" pitchFamily="34" charset="0"/>
            </a:endParaRPr>
          </a:p>
          <a:p>
            <a:pPr marL="285750" indent="-285750">
              <a:lnSpc>
                <a:spcPct val="150000"/>
              </a:lnSpc>
              <a:buFont typeface="Arial" panose="020B0604020202020204" pitchFamily="34" charset="0"/>
              <a:buChar char="•"/>
            </a:pPr>
            <a:r>
              <a:rPr lang="es-ES" sz="1600" dirty="0">
                <a:solidFill>
                  <a:srgbClr val="000000"/>
                </a:solidFill>
                <a:highlight>
                  <a:srgbClr val="FFFFFF"/>
                </a:highlight>
                <a:latin typeface="Geogrotesque Sharp Wide Lt" pitchFamily="34" charset="0"/>
              </a:rPr>
              <a:t>Transformación tecnológica</a:t>
            </a:r>
            <a:endParaRPr lang="es-ES" sz="1600" dirty="0">
              <a:highlight>
                <a:srgbClr val="FFFFFF"/>
              </a:highlight>
              <a:latin typeface="Geogrotesque Sharp Wide Lt" pitchFamily="34" charset="0"/>
            </a:endParaRPr>
          </a:p>
          <a:p>
            <a:pPr marL="285750" indent="-285750">
              <a:lnSpc>
                <a:spcPct val="150000"/>
              </a:lnSpc>
              <a:buFont typeface="Arial" panose="020B0604020202020204" pitchFamily="34" charset="0"/>
              <a:buChar char="•"/>
            </a:pPr>
            <a:r>
              <a:rPr lang="es-ES" sz="1600" dirty="0">
                <a:solidFill>
                  <a:srgbClr val="000000"/>
                </a:solidFill>
                <a:highlight>
                  <a:srgbClr val="FFFFFF"/>
                </a:highlight>
                <a:latin typeface="Geogrotesque Sharp Wide Lt" pitchFamily="34" charset="0"/>
              </a:rPr>
              <a:t>Conservación de la biodiversidad y cambio climático</a:t>
            </a:r>
          </a:p>
          <a:p>
            <a:pPr>
              <a:lnSpc>
                <a:spcPct val="150000"/>
              </a:lnSpc>
            </a:pPr>
            <a:endParaRPr lang="es-ES" sz="1600" b="1" dirty="0">
              <a:solidFill>
                <a:srgbClr val="000000"/>
              </a:solidFill>
              <a:highlight>
                <a:srgbClr val="FFFFFF"/>
              </a:highlight>
              <a:latin typeface="Geogrotesque Sharp Wide Lt" panose="020B0000050200080000" pitchFamily="34" charset="0"/>
            </a:endParaRPr>
          </a:p>
          <a:p>
            <a:pPr>
              <a:lnSpc>
                <a:spcPct val="150000"/>
              </a:lnSpc>
            </a:pPr>
            <a:r>
              <a:rPr lang="es-ES" sz="1600" b="1" dirty="0">
                <a:solidFill>
                  <a:srgbClr val="1C1C1C"/>
                </a:solidFill>
                <a:latin typeface="Geogrotesque Sharp Wide Lt" panose="020B0000050200080000" pitchFamily="34" charset="0"/>
              </a:rPr>
              <a:t>Cierre de la Convocatoria: 24 de Mayo de 2024 a las 13:00 </a:t>
            </a:r>
            <a:r>
              <a:rPr lang="es-ES" sz="1600" b="1" dirty="0" err="1">
                <a:solidFill>
                  <a:srgbClr val="1C1C1C"/>
                </a:solidFill>
                <a:latin typeface="Geogrotesque Sharp Wide Lt" panose="020B0000050200080000" pitchFamily="34" charset="0"/>
              </a:rPr>
              <a:t>hs</a:t>
            </a:r>
            <a:r>
              <a:rPr lang="es-ES" sz="1600" b="1" dirty="0">
                <a:solidFill>
                  <a:srgbClr val="1C1C1C"/>
                </a:solidFill>
                <a:latin typeface="Geogrotesque Sharp Wide Lt" panose="020B0000050200080000" pitchFamily="34" charset="0"/>
              </a:rPr>
              <a:t>.</a:t>
            </a:r>
            <a:endParaRPr lang="es-ES" sz="1600" b="1" dirty="0">
              <a:highlight>
                <a:srgbClr val="FFFFFF"/>
              </a:highlight>
              <a:latin typeface="Geogrotesque Sharp Wide Lt" panose="020B0000050200080000" pitchFamily="34" charset="0"/>
            </a:endParaRPr>
          </a:p>
        </p:txBody>
      </p:sp>
      <p:sp>
        <p:nvSpPr>
          <p:cNvPr id="6" name="CuadroTexto 5"/>
          <p:cNvSpPr txBox="1"/>
          <p:nvPr/>
        </p:nvSpPr>
        <p:spPr>
          <a:xfrm rot="16200000">
            <a:off x="-2410889" y="2938810"/>
            <a:ext cx="6741113" cy="1569660"/>
          </a:xfrm>
          <a:prstGeom prst="rect">
            <a:avLst/>
          </a:prstGeom>
          <a:noFill/>
        </p:spPr>
        <p:txBody>
          <a:bodyPr wrap="square" rtlCol="0">
            <a:spAutoFit/>
          </a:bodyPr>
          <a:lstStyle/>
          <a:p>
            <a:r>
              <a:rPr lang="es-ES" sz="3200" dirty="0">
                <a:solidFill>
                  <a:schemeClr val="accent1">
                    <a:lumMod val="60000"/>
                    <a:lumOff val="40000"/>
                  </a:schemeClr>
                </a:solidFill>
                <a:latin typeface="Geogrotesque Sharp Wide Bd" panose="020B0000050200080000" pitchFamily="34" charset="0"/>
              </a:rPr>
              <a:t>SECRETARÍA DE CIENCIA Y TECNOLOGÍA</a:t>
            </a:r>
          </a:p>
          <a:p>
            <a:endParaRPr lang="es-ES" sz="3200" dirty="0">
              <a:solidFill>
                <a:schemeClr val="accent1">
                  <a:lumMod val="60000"/>
                  <a:lumOff val="40000"/>
                </a:schemeClr>
              </a:solidFill>
              <a:latin typeface="Geogrotesque Sharp Wide Bd" panose="020B0000050200080000" pitchFamily="34" charset="0"/>
            </a:endParaRPr>
          </a:p>
        </p:txBody>
      </p:sp>
      <p:sp>
        <p:nvSpPr>
          <p:cNvPr id="7" name="CuadroTexto 6"/>
          <p:cNvSpPr txBox="1"/>
          <p:nvPr/>
        </p:nvSpPr>
        <p:spPr>
          <a:xfrm>
            <a:off x="2212848" y="6108192"/>
            <a:ext cx="987552" cy="1188720"/>
          </a:xfrm>
          <a:prstGeom prst="rect">
            <a:avLst/>
          </a:prstGeom>
          <a:solidFill>
            <a:schemeClr val="bg1"/>
          </a:solidFill>
        </p:spPr>
        <p:txBody>
          <a:bodyPr wrap="square" rtlCol="0">
            <a:spAutoFit/>
          </a:bodyPr>
          <a:lstStyle/>
          <a:p>
            <a:endParaRPr lang="es-AR" dirty="0"/>
          </a:p>
        </p:txBody>
      </p:sp>
    </p:spTree>
    <p:extLst>
      <p:ext uri="{BB962C8B-B14F-4D97-AF65-F5344CB8AC3E}">
        <p14:creationId xmlns:p14="http://schemas.microsoft.com/office/powerpoint/2010/main" val="421225727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648</TotalTime>
  <Words>2522</Words>
  <Application>Microsoft Office PowerPoint</Application>
  <PresentationFormat>Personalizado</PresentationFormat>
  <Paragraphs>381</Paragraphs>
  <Slides>37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37</vt:i4>
      </vt:variant>
    </vt:vector>
  </HeadingPairs>
  <TitlesOfParts>
    <vt:vector size="44" baseType="lpstr">
      <vt:lpstr>Arial</vt:lpstr>
      <vt:lpstr>Calibri</vt:lpstr>
      <vt:lpstr>Calibri Light</vt:lpstr>
      <vt:lpstr>Geogrotesque Sharp Wide Bd</vt:lpstr>
      <vt:lpstr>Geogrotesque Sharp Wide Lt</vt:lpstr>
      <vt:lpstr>Geogrotesque Sharp Wide SmBd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DiseñoPrensa</dc:creator>
  <cp:lastModifiedBy>Belu</cp:lastModifiedBy>
  <cp:revision>35</cp:revision>
  <dcterms:created xsi:type="dcterms:W3CDTF">2024-04-09T14:12:24Z</dcterms:created>
  <dcterms:modified xsi:type="dcterms:W3CDTF">2024-05-02T17:34:36Z</dcterms:modified>
</cp:coreProperties>
</file>