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20"/>
  </p:notesMasterIdLst>
  <p:sldIdLst>
    <p:sldId id="269" r:id="rId5"/>
    <p:sldId id="271" r:id="rId6"/>
    <p:sldId id="285" r:id="rId7"/>
    <p:sldId id="274" r:id="rId8"/>
    <p:sldId id="28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70" r:id="rId19"/>
  </p:sldIdLst>
  <p:sldSz cx="9906000" cy="6858000" type="A4"/>
  <p:notesSz cx="6858000" cy="9144000"/>
  <p:defaultTextStyle>
    <a:defPPr>
      <a:defRPr lang="es-E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D9"/>
    <a:srgbClr val="000000"/>
    <a:srgbClr val="002547"/>
    <a:srgbClr val="530701"/>
    <a:srgbClr val="3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83181" autoAdjust="0"/>
  </p:normalViewPr>
  <p:slideViewPr>
    <p:cSldViewPr snapToGrid="0" snapToObjects="1">
      <p:cViewPr varScale="1">
        <p:scale>
          <a:sx n="93" d="100"/>
          <a:sy n="93" d="100"/>
        </p:scale>
        <p:origin x="-196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1842"/>
    </p:cViewPr>
  </p:sorterViewPr>
  <p:notesViewPr>
    <p:cSldViewPr snapToGrid="0" snapToObjects="1">
      <p:cViewPr varScale="1">
        <p:scale>
          <a:sx n="85" d="100"/>
          <a:sy n="85" d="100"/>
        </p:scale>
        <p:origin x="-29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39A03-DB5F-4F6A-8C9A-25658A93FE3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0283FD-0010-41C3-B867-A96620A9C675}">
      <dgm:prSet phldrT="[Texto]"/>
      <dgm:spPr/>
      <dgm:t>
        <a:bodyPr/>
        <a:lstStyle/>
        <a:p>
          <a:r>
            <a:rPr lang="es-ES" dirty="0" smtClean="0"/>
            <a:t>Experiencia práctica local e internacional</a:t>
          </a:r>
          <a:endParaRPr lang="es-ES" dirty="0"/>
        </a:p>
      </dgm:t>
    </dgm:pt>
    <dgm:pt modelId="{861F791A-4A36-48FF-9B07-4E5097285903}" type="parTrans" cxnId="{E608F78B-231E-4975-AAF3-38F96CD10CCA}">
      <dgm:prSet/>
      <dgm:spPr/>
      <dgm:t>
        <a:bodyPr/>
        <a:lstStyle/>
        <a:p>
          <a:endParaRPr lang="es-ES"/>
        </a:p>
      </dgm:t>
    </dgm:pt>
    <dgm:pt modelId="{61302CB8-F376-41DA-ADF7-BCEABF01CE5C}" type="sibTrans" cxnId="{E608F78B-231E-4975-AAF3-38F96CD10CCA}">
      <dgm:prSet/>
      <dgm:spPr/>
      <dgm:t>
        <a:bodyPr/>
        <a:lstStyle/>
        <a:p>
          <a:endParaRPr lang="es-ES"/>
        </a:p>
      </dgm:t>
    </dgm:pt>
    <dgm:pt modelId="{6421AC5F-228B-4154-A348-4BD5C8C91DA8}">
      <dgm:prSet phldrT="[Texto]"/>
      <dgm:spPr/>
      <dgm:t>
        <a:bodyPr/>
        <a:lstStyle/>
        <a:p>
          <a:r>
            <a:rPr lang="es-ES" dirty="0" smtClean="0"/>
            <a:t>Conocimientos teórico-técnicos de vanguardia</a:t>
          </a:r>
          <a:endParaRPr lang="es-ES" dirty="0"/>
        </a:p>
      </dgm:t>
    </dgm:pt>
    <dgm:pt modelId="{0419EC5D-3BBF-4FB1-86F8-0B50DDBE21CA}" type="parTrans" cxnId="{252571A2-24F7-4581-A581-6DE00BDA8119}">
      <dgm:prSet/>
      <dgm:spPr/>
      <dgm:t>
        <a:bodyPr/>
        <a:lstStyle/>
        <a:p>
          <a:endParaRPr lang="es-ES"/>
        </a:p>
      </dgm:t>
    </dgm:pt>
    <dgm:pt modelId="{1EF6B54C-EFAF-4607-A8A1-8E748D7ACBF1}" type="sibTrans" cxnId="{252571A2-24F7-4581-A581-6DE00BDA8119}">
      <dgm:prSet/>
      <dgm:spPr/>
      <dgm:t>
        <a:bodyPr/>
        <a:lstStyle/>
        <a:p>
          <a:endParaRPr lang="es-ES"/>
        </a:p>
      </dgm:t>
    </dgm:pt>
    <dgm:pt modelId="{B51C6BA8-AFCD-4EC5-9619-8422C7911093}" type="pres">
      <dgm:prSet presAssocID="{20D39A03-DB5F-4F6A-8C9A-25658A93FE34}" presName="compositeShape" presStyleCnt="0">
        <dgm:presLayoutVars>
          <dgm:chMax val="2"/>
          <dgm:dir/>
          <dgm:resizeHandles val="exact"/>
        </dgm:presLayoutVars>
      </dgm:prSet>
      <dgm:spPr/>
    </dgm:pt>
    <dgm:pt modelId="{1DB8D392-B98C-4B89-B4E4-7D779ECE08F3}" type="pres">
      <dgm:prSet presAssocID="{20D39A03-DB5F-4F6A-8C9A-25658A93FE34}" presName="divider" presStyleLbl="fgShp" presStyleIdx="0" presStyleCnt="1"/>
      <dgm:spPr/>
    </dgm:pt>
    <dgm:pt modelId="{24980F67-49EF-4D16-BD5C-596C636659D5}" type="pres">
      <dgm:prSet presAssocID="{960283FD-0010-41C3-B867-A96620A9C675}" presName="downArrow" presStyleLbl="node1" presStyleIdx="0" presStyleCnt="2"/>
      <dgm:spPr/>
    </dgm:pt>
    <dgm:pt modelId="{9EC6D54C-9D6C-423D-AA93-4EBB8CEC7362}" type="pres">
      <dgm:prSet presAssocID="{960283FD-0010-41C3-B867-A96620A9C675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E7AF8B-42ED-493C-88C2-5C39A1536921}" type="pres">
      <dgm:prSet presAssocID="{6421AC5F-228B-4154-A348-4BD5C8C91DA8}" presName="upArrow" presStyleLbl="node1" presStyleIdx="1" presStyleCnt="2"/>
      <dgm:spPr/>
    </dgm:pt>
    <dgm:pt modelId="{1CBA8D82-1438-48DA-B859-1DB6E12B8596}" type="pres">
      <dgm:prSet presAssocID="{6421AC5F-228B-4154-A348-4BD5C8C91DA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08F78B-231E-4975-AAF3-38F96CD10CCA}" srcId="{20D39A03-DB5F-4F6A-8C9A-25658A93FE34}" destId="{960283FD-0010-41C3-B867-A96620A9C675}" srcOrd="0" destOrd="0" parTransId="{861F791A-4A36-48FF-9B07-4E5097285903}" sibTransId="{61302CB8-F376-41DA-ADF7-BCEABF01CE5C}"/>
    <dgm:cxn modelId="{35DA8DC9-C63E-4CB4-8647-638413536C07}" type="presOf" srcId="{20D39A03-DB5F-4F6A-8C9A-25658A93FE34}" destId="{B51C6BA8-AFCD-4EC5-9619-8422C7911093}" srcOrd="0" destOrd="0" presId="urn:microsoft.com/office/officeart/2005/8/layout/arrow3"/>
    <dgm:cxn modelId="{F4CA587B-7E3A-40B7-9FBF-A2E2FB6BC55F}" type="presOf" srcId="{960283FD-0010-41C3-B867-A96620A9C675}" destId="{9EC6D54C-9D6C-423D-AA93-4EBB8CEC7362}" srcOrd="0" destOrd="0" presId="urn:microsoft.com/office/officeart/2005/8/layout/arrow3"/>
    <dgm:cxn modelId="{252571A2-24F7-4581-A581-6DE00BDA8119}" srcId="{20D39A03-DB5F-4F6A-8C9A-25658A93FE34}" destId="{6421AC5F-228B-4154-A348-4BD5C8C91DA8}" srcOrd="1" destOrd="0" parTransId="{0419EC5D-3BBF-4FB1-86F8-0B50DDBE21CA}" sibTransId="{1EF6B54C-EFAF-4607-A8A1-8E748D7ACBF1}"/>
    <dgm:cxn modelId="{C3EF076E-B352-4908-9D72-9C158D1B3EB2}" type="presOf" srcId="{6421AC5F-228B-4154-A348-4BD5C8C91DA8}" destId="{1CBA8D82-1438-48DA-B859-1DB6E12B8596}" srcOrd="0" destOrd="0" presId="urn:microsoft.com/office/officeart/2005/8/layout/arrow3"/>
    <dgm:cxn modelId="{EF16FDB8-4723-4A03-A8AA-482E403582CC}" type="presParOf" srcId="{B51C6BA8-AFCD-4EC5-9619-8422C7911093}" destId="{1DB8D392-B98C-4B89-B4E4-7D779ECE08F3}" srcOrd="0" destOrd="0" presId="urn:microsoft.com/office/officeart/2005/8/layout/arrow3"/>
    <dgm:cxn modelId="{8CB1DD23-6991-4563-BB58-CB8DDCF4A9A0}" type="presParOf" srcId="{B51C6BA8-AFCD-4EC5-9619-8422C7911093}" destId="{24980F67-49EF-4D16-BD5C-596C636659D5}" srcOrd="1" destOrd="0" presId="urn:microsoft.com/office/officeart/2005/8/layout/arrow3"/>
    <dgm:cxn modelId="{3D8FFB86-C563-4A26-A5FB-553B0ED628B6}" type="presParOf" srcId="{B51C6BA8-AFCD-4EC5-9619-8422C7911093}" destId="{9EC6D54C-9D6C-423D-AA93-4EBB8CEC7362}" srcOrd="2" destOrd="0" presId="urn:microsoft.com/office/officeart/2005/8/layout/arrow3"/>
    <dgm:cxn modelId="{23D3DF93-BC5B-4E85-AE8C-DF3B95CE9241}" type="presParOf" srcId="{B51C6BA8-AFCD-4EC5-9619-8422C7911093}" destId="{93E7AF8B-42ED-493C-88C2-5C39A1536921}" srcOrd="3" destOrd="0" presId="urn:microsoft.com/office/officeart/2005/8/layout/arrow3"/>
    <dgm:cxn modelId="{F3BA9694-FF50-409B-B30F-C9AE2B140CD6}" type="presParOf" srcId="{B51C6BA8-AFCD-4EC5-9619-8422C7911093}" destId="{1CBA8D82-1438-48DA-B859-1DB6E12B859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8D392-B98C-4B89-B4E4-7D779ECE08F3}">
      <dsp:nvSpPr>
        <dsp:cNvPr id="0" name=""/>
        <dsp:cNvSpPr/>
      </dsp:nvSpPr>
      <dsp:spPr>
        <a:xfrm rot="21300000">
          <a:off x="20265" y="1825525"/>
          <a:ext cx="6563468" cy="75161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80F67-49EF-4D16-BD5C-596C636659D5}">
      <dsp:nvSpPr>
        <dsp:cNvPr id="0" name=""/>
        <dsp:cNvSpPr/>
      </dsp:nvSpPr>
      <dsp:spPr>
        <a:xfrm>
          <a:off x="792480" y="220133"/>
          <a:ext cx="1981200" cy="176106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6D54C-9D6C-423D-AA93-4EBB8CEC7362}">
      <dsp:nvSpPr>
        <dsp:cNvPr id="0" name=""/>
        <dsp:cNvSpPr/>
      </dsp:nvSpPr>
      <dsp:spPr>
        <a:xfrm>
          <a:off x="3500120" y="0"/>
          <a:ext cx="2113280" cy="184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Experiencia práctica local e internacional</a:t>
          </a:r>
          <a:endParaRPr lang="es-ES" sz="2300" kern="1200" dirty="0"/>
        </a:p>
      </dsp:txBody>
      <dsp:txXfrm>
        <a:off x="3500120" y="0"/>
        <a:ext cx="2113280" cy="1849120"/>
      </dsp:txXfrm>
    </dsp:sp>
    <dsp:sp modelId="{93E7AF8B-42ED-493C-88C2-5C39A1536921}">
      <dsp:nvSpPr>
        <dsp:cNvPr id="0" name=""/>
        <dsp:cNvSpPr/>
      </dsp:nvSpPr>
      <dsp:spPr>
        <a:xfrm>
          <a:off x="3830320" y="2421466"/>
          <a:ext cx="1981200" cy="176106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A8D82-1438-48DA-B859-1DB6E12B8596}">
      <dsp:nvSpPr>
        <dsp:cNvPr id="0" name=""/>
        <dsp:cNvSpPr/>
      </dsp:nvSpPr>
      <dsp:spPr>
        <a:xfrm>
          <a:off x="990600" y="2553546"/>
          <a:ext cx="2113280" cy="184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Conocimientos teórico-técnicos de vanguardia</a:t>
          </a:r>
          <a:endParaRPr lang="es-ES" sz="2300" kern="1200" dirty="0"/>
        </a:p>
      </dsp:txBody>
      <dsp:txXfrm>
        <a:off x="990600" y="2553546"/>
        <a:ext cx="2113280" cy="1849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E110D-3814-4255-B2B6-9101AF97F622}" type="datetimeFigureOut">
              <a:rPr lang="es-ES" smtClean="0"/>
              <a:t>28/03/2022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F4AB1-CCEE-4053-8AAE-8EF941BDD0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06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4370664"/>
            <a:ext cx="6934200" cy="9899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95300" y="1988192"/>
            <a:ext cx="8915400" cy="238247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730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FD33-03F4-4CFD-9D0F-7B6D4A73358C}" type="datetimeFigureOut">
              <a:rPr lang="es-ES" smtClean="0"/>
              <a:t>28/03/2022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180B-8448-473B-B2A6-3B263E237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63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FD33-03F4-4CFD-9D0F-7B6D4A73358C}" type="datetimeFigureOut">
              <a:rPr lang="es-ES" smtClean="0"/>
              <a:t>28/03/2022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180B-8448-473B-B2A6-3B263E237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061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FD33-03F4-4CFD-9D0F-7B6D4A73358C}" type="datetimeFigureOut">
              <a:rPr lang="es-ES" smtClean="0"/>
              <a:t>28/03/2022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180B-8448-473B-B2A6-3B263E237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53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FD33-03F4-4CFD-9D0F-7B6D4A73358C}" type="datetimeFigureOut">
              <a:rPr lang="es-ES" smtClean="0"/>
              <a:t>28/03/2022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180B-8448-473B-B2A6-3B263E237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92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3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92572" y="266249"/>
            <a:ext cx="6912529" cy="505538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015069"/>
            <a:ext cx="8915400" cy="4756558"/>
          </a:xfrm>
        </p:spPr>
        <p:txBody>
          <a:bodyPr anchor="ctr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811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5478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98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56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409350" y="274638"/>
            <a:ext cx="6912529" cy="471982"/>
          </a:xfr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417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6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939567" y="159391"/>
            <a:ext cx="7390701" cy="738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00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FD33-03F4-4CFD-9D0F-7B6D4A73358C}" type="datetimeFigureOut">
              <a:rPr lang="es-ES" smtClean="0"/>
              <a:t>28/03/2022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7180B-8448-473B-B2A6-3B263E2372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29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7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eX4P2elFN_g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Programa de formación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PROMOCIÓN INDUSTRIAL Y DESARROLLO LOCAL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PLANIFICACIÓN Y GESTIÓN DE MUNICIPIOS INDUSTRIALES, INNOVADORES Y EXPORTADORES</a:t>
            </a:r>
          </a:p>
        </p:txBody>
      </p:sp>
    </p:spTree>
    <p:extLst>
      <p:ext uri="{BB962C8B-B14F-4D97-AF65-F5344CB8AC3E}">
        <p14:creationId xmlns:p14="http://schemas.microsoft.com/office/powerpoint/2010/main" val="18501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Campus </a:t>
            </a:r>
            <a:r>
              <a:rPr lang="es-ES" dirty="0" smtClean="0"/>
              <a:t>ÁGORA Córdoba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anchor="t"/>
          <a:lstStyle/>
          <a:p>
            <a:pPr marL="0" indent="0" algn="ctr">
              <a:buNone/>
            </a:pPr>
            <a:r>
              <a:rPr lang="es-ES" b="1" dirty="0" smtClean="0">
                <a:latin typeface="+mj-lt"/>
              </a:rPr>
              <a:t>Infraestructura base para el Programa de </a:t>
            </a:r>
            <a:r>
              <a:rPr lang="es-ES" b="1" dirty="0" smtClean="0">
                <a:latin typeface="+mj-lt"/>
              </a:rPr>
              <a:t>formación</a:t>
            </a:r>
            <a:endParaRPr lang="es-ES" b="1" dirty="0" smtClean="0">
              <a:latin typeface="+mj-lt"/>
            </a:endParaRPr>
          </a:p>
        </p:txBody>
      </p:sp>
      <p:pic>
        <p:nvPicPr>
          <p:cNvPr id="4" name="3 Imagen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84" y="1598129"/>
            <a:ext cx="6105832" cy="419267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637935" y="5652299"/>
            <a:ext cx="3185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hlinkClick r:id="rId2"/>
              </a:rPr>
              <a:t>https://</a:t>
            </a:r>
            <a:r>
              <a:rPr lang="es-ES" sz="1200" dirty="0" smtClean="0">
                <a:hlinkClick r:id="rId2"/>
              </a:rPr>
              <a:t>youtu.be/eX4P2elFN_g</a:t>
            </a:r>
            <a:endParaRPr 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35577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dirty="0" smtClean="0"/>
              <a:t>Actividad formativa</a:t>
            </a:r>
          </a:p>
          <a:p>
            <a:pPr marL="0" indent="0">
              <a:buNone/>
            </a:pPr>
            <a:endParaRPr lang="es-ES" sz="2400" b="1" dirty="0" smtClean="0"/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accent2"/>
                </a:solidFill>
              </a:rPr>
              <a:t>1</a:t>
            </a:r>
            <a:r>
              <a:rPr lang="es-ES" sz="2400" b="1" dirty="0" smtClean="0">
                <a:solidFill>
                  <a:schemeClr val="accent2"/>
                </a:solidFill>
              </a:rPr>
              <a:t>.- Elaboración de planes locales de desarrollo industrial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71726"/>
              </p:ext>
            </p:extLst>
          </p:nvPr>
        </p:nvGraphicFramePr>
        <p:xfrm>
          <a:off x="1713000" y="2744788"/>
          <a:ext cx="6480000" cy="1368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9087"/>
                <a:gridCol w="2091402"/>
                <a:gridCol w="929511"/>
              </a:tblGrid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Unidad didáctica</a:t>
                      </a:r>
                      <a:endParaRPr lang="es-ES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Fecha</a:t>
                      </a:r>
                      <a:endParaRPr lang="es-ES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Hora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1.a. Diagnóstico. Identificación de sectores de actividad estratégicos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miércoles, 6 de abril de 2022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14:00 (ARG) 19:00 (ESP)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1.b. Definición de  Retos, Oportunidades: Concreción de Objetivos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miércoles, 20 de abril de 2022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14:00 (ARG) 19:00 (ESP)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1.c. Concreción de Planes de Acción: Definición y gestión de proyectos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miércoles, 27 de abril de 2022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14:00 (ARG) 19:00 (ESP)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1.d. Seguimiento, Evaluación  y control de resultados 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miércoles, 4 de mayo de 2022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14:00 (ARG) 19:00 (ESP)</a:t>
                      </a:r>
                      <a:endParaRPr lang="es-ES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0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s-ES" dirty="0" smtClean="0"/>
              <a:t>Actividad formativa</a:t>
            </a:r>
          </a:p>
          <a:p>
            <a:pPr marL="0" indent="0">
              <a:buNone/>
            </a:pPr>
            <a:endParaRPr lang="es-ES" sz="2400" b="1" dirty="0" smtClean="0"/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accent2"/>
                </a:solidFill>
              </a:rPr>
              <a:t>2</a:t>
            </a:r>
            <a:r>
              <a:rPr lang="es-ES" sz="2400" b="1" dirty="0" smtClean="0">
                <a:solidFill>
                  <a:schemeClr val="accent2"/>
                </a:solidFill>
              </a:rPr>
              <a:t>.- Estrategias, acciones e instrumentos para la promoción del desarrollo de empresas industriales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40635"/>
              </p:ext>
            </p:extLst>
          </p:nvPr>
        </p:nvGraphicFramePr>
        <p:xfrm>
          <a:off x="1713000" y="3158726"/>
          <a:ext cx="6480000" cy="19170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9098"/>
                <a:gridCol w="2091394"/>
                <a:gridCol w="929508"/>
              </a:tblGrid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Unidad didáctica</a:t>
                      </a:r>
                      <a:endParaRPr lang="es-ES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Fecha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Hora</a:t>
                      </a:r>
                      <a:endParaRPr lang="es-ES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2.a. Acciones de soporte al emprendedurismo (I)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743585" algn="l"/>
                        </a:tabLst>
                      </a:pPr>
                      <a:r>
                        <a:rPr lang="es-ES" sz="1000">
                          <a:effectLst/>
                        </a:rPr>
                        <a:t>	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miércoles, 11 de mayo de 2022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14:00 (ARG) 19:00 (ESP)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2.a. Acciones de soporte al emprendedurismo (y II)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jueves, 19 de mayo de 2022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14:00 (ARG) 19:00 (ESP)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2.b. Acciones de soporte a las empresas (I)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jueves, 26 de mayo de 2022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14:00 (ARG) 19:00 (ESP)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2.b. Acciones de soporte a las empresas (y II)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miércoles, 1 de junio de 2022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14:00 (ARG) 19:00 (ESP)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2.c. Instrumentos y herramientas de promoción económica, fiscalidad y financiación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miércoles, 8 de junio de 2022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14:00 (ARG) 19:00 (ESP)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2.d. Estrategia de Internacionalización acorde al tamaño y características del tejido empresarial existente.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miércoles, 15 de junio de 2022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14:00 (ARG) 19:00 (ESP)</a:t>
                      </a:r>
                      <a:endParaRPr lang="es-ES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ES" dirty="0" smtClean="0"/>
              <a:t>Programación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s-ES" dirty="0" smtClean="0"/>
              <a:t>Actividad formativa</a:t>
            </a:r>
          </a:p>
          <a:p>
            <a:pPr marL="0" indent="0">
              <a:buNone/>
            </a:pPr>
            <a:endParaRPr lang="es-ES" sz="2400" b="1" dirty="0" smtClean="0"/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accent2"/>
                </a:solidFill>
              </a:rPr>
              <a:t>3</a:t>
            </a:r>
            <a:r>
              <a:rPr lang="es-ES" sz="2400" b="1" dirty="0" smtClean="0">
                <a:solidFill>
                  <a:schemeClr val="accent2"/>
                </a:solidFill>
              </a:rPr>
              <a:t>.- Estructuras de Gobernanza para el desarrollo industrial en los municipios y comunas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52042"/>
              </p:ext>
            </p:extLst>
          </p:nvPr>
        </p:nvGraphicFramePr>
        <p:xfrm>
          <a:off x="1713000" y="3186748"/>
          <a:ext cx="6480000" cy="4845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47716"/>
                <a:gridCol w="2084512"/>
                <a:gridCol w="947772"/>
              </a:tblGrid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Unidad didáctica</a:t>
                      </a:r>
                      <a:endParaRPr lang="es-ES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Fecha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Hora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3.a. Estructuras de Gobernanza. Cooperación y articulación de Alianzas público-privadas.</a:t>
                      </a:r>
                      <a:endParaRPr lang="es-ES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miércoles, 22 de junio de 2022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14:00 (ARG</a:t>
                      </a:r>
                      <a:r>
                        <a:rPr lang="es-ES" sz="900" dirty="0" smtClean="0">
                          <a:effectLst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19:00 </a:t>
                      </a:r>
                      <a:r>
                        <a:rPr lang="es-ES" sz="900" dirty="0">
                          <a:effectLst/>
                        </a:rPr>
                        <a:t>(ESP)</a:t>
                      </a:r>
                      <a:endParaRPr lang="es-ES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6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s-ES" dirty="0" smtClean="0"/>
              <a:t>Jornadas </a:t>
            </a:r>
            <a:r>
              <a:rPr lang="es-ES" dirty="0" smtClean="0"/>
              <a:t>Técnicas</a:t>
            </a:r>
            <a:endParaRPr lang="es-ES" dirty="0"/>
          </a:p>
        </p:txBody>
      </p:sp>
      <p:graphicFrame>
        <p:nvGraphicFramePr>
          <p:cNvPr id="4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91507"/>
              </p:ext>
            </p:extLst>
          </p:nvPr>
        </p:nvGraphicFramePr>
        <p:xfrm>
          <a:off x="1713000" y="2144556"/>
          <a:ext cx="6480000" cy="7283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47716"/>
                <a:gridCol w="2084512"/>
                <a:gridCol w="947772"/>
              </a:tblGrid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effectLst/>
                        </a:rPr>
                        <a:t>Materia</a:t>
                      </a:r>
                      <a:endParaRPr lang="es-ES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Fecha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Hora</a:t>
                      </a:r>
                      <a:endParaRPr lang="es-ES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</a:rPr>
                        <a:t>A.- Competitividad · Cadenas globales de valor · Industria 4.0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miércoles,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</a:rPr>
                        <a:t>29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de junio de 2022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</a:rPr>
                        <a:t>14:00 (ARG</a:t>
                      </a:r>
                      <a:r>
                        <a:rPr lang="es-ES" sz="9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solidFill>
                            <a:schemeClr val="tx1"/>
                          </a:solidFill>
                          <a:effectLst/>
                        </a:rPr>
                        <a:t>19:00 </a:t>
                      </a: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</a:rPr>
                        <a:t>(ESP)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B.- Creación y gestión de clústeres</a:t>
                      </a: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miércoles,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</a:rPr>
                        <a:t>29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de junio de 2022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solidFill>
                            <a:schemeClr val="tx1"/>
                          </a:solidFill>
                          <a:effectLst/>
                        </a:rPr>
                        <a:t>14:00 </a:t>
                      </a: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</a:rPr>
                        <a:t>(ARG</a:t>
                      </a:r>
                      <a:r>
                        <a:rPr lang="es-ES" sz="9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solidFill>
                            <a:schemeClr val="tx1"/>
                          </a:solidFill>
                          <a:effectLst/>
                        </a:rPr>
                        <a:t>19:00 </a:t>
                      </a:r>
                      <a:r>
                        <a:rPr lang="es-ES" sz="900" dirty="0">
                          <a:solidFill>
                            <a:schemeClr val="tx1"/>
                          </a:solidFill>
                          <a:effectLst/>
                        </a:rPr>
                        <a:t>(ESP)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0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63544" y="1170047"/>
            <a:ext cx="7305367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  <a:latin typeface="+mj-lt"/>
              </a:rPr>
              <a:t>Porqué del programa </a:t>
            </a:r>
            <a:r>
              <a:rPr lang="es-ES" b="1" dirty="0" smtClean="0">
                <a:solidFill>
                  <a:schemeClr val="bg1"/>
                </a:solidFill>
                <a:latin typeface="+mj-lt"/>
              </a:rPr>
              <a:t>formativo</a:t>
            </a:r>
            <a:endParaRPr lang="es-E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51685" y="1708364"/>
            <a:ext cx="5687962" cy="5923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de perfiles industriales (IERAL)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51685" y="3109460"/>
            <a:ext cx="5687962" cy="5923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Entrevistas gestores industriales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170885" y="3864085"/>
            <a:ext cx="5687962" cy="59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Perfiles de gestores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170885" y="4608878"/>
            <a:ext cx="5687962" cy="877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Necesidades e intereses de formación/consolidación de conocimientos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161053" y="2403994"/>
            <a:ext cx="5687962" cy="59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Perfiles de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municipio/comuna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394153" y="1735394"/>
            <a:ext cx="4675241" cy="2521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Programa adaptado a </a:t>
            </a:r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90457" y="2477734"/>
            <a:ext cx="4119717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s-ES" sz="2400" b="1" dirty="0">
                <a:latin typeface="+mj-lt"/>
              </a:rPr>
              <a:t>Necesidades </a:t>
            </a:r>
            <a:r>
              <a:rPr lang="es-ES" sz="2400" b="1" dirty="0" smtClean="0">
                <a:latin typeface="+mj-lt"/>
              </a:rPr>
              <a:t>detectadas</a:t>
            </a:r>
            <a:endParaRPr lang="es-ES" sz="2400" b="1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90456" y="3780508"/>
            <a:ext cx="4119717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s-ES" sz="2400" b="1" dirty="0" smtClean="0">
                <a:latin typeface="+mj-lt"/>
              </a:rPr>
              <a:t>Preferencias manifestadas</a:t>
            </a:r>
            <a:endParaRPr lang="es-E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11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ES" dirty="0" smtClean="0"/>
              <a:t>Contenido del </a:t>
            </a:r>
            <a:r>
              <a:rPr lang="es-ES" dirty="0" smtClean="0"/>
              <a:t>Programa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s-ES" dirty="0" smtClean="0"/>
              <a:t>Actividad formativa</a:t>
            </a:r>
          </a:p>
          <a:p>
            <a:pPr marL="457200" lvl="1" indent="0">
              <a:buNone/>
            </a:pPr>
            <a:r>
              <a:rPr lang="es-ES" dirty="0" smtClean="0"/>
              <a:t>1.- Elaboración de planes locales de desarrollo industrial</a:t>
            </a:r>
          </a:p>
          <a:p>
            <a:pPr lvl="2"/>
            <a:r>
              <a:rPr lang="es-ES" dirty="0" smtClean="0"/>
              <a:t>1.a. Diagnóstico. Identificación de sectores de actividad estratégicos</a:t>
            </a:r>
          </a:p>
          <a:p>
            <a:pPr lvl="2"/>
            <a:r>
              <a:rPr lang="es-ES" dirty="0" smtClean="0"/>
              <a:t>1.b. Definición de  Retos, Oportunidades: Concreción de Objetivos</a:t>
            </a:r>
          </a:p>
          <a:p>
            <a:pPr lvl="2"/>
            <a:r>
              <a:rPr lang="es-ES" dirty="0" smtClean="0"/>
              <a:t>1.c. Concreción de Planes de Acción: Definición y gestión de proyectos</a:t>
            </a:r>
          </a:p>
          <a:p>
            <a:pPr lvl="2"/>
            <a:r>
              <a:rPr lang="es-ES" dirty="0" smtClean="0"/>
              <a:t>1.d. Seguimiento, Evaluación  y control de resultados</a:t>
            </a:r>
          </a:p>
          <a:p>
            <a:pPr marL="457200" lvl="1" indent="0">
              <a:buNone/>
            </a:pPr>
            <a:r>
              <a:rPr lang="es-ES" dirty="0" smtClean="0"/>
              <a:t>2</a:t>
            </a:r>
            <a:r>
              <a:rPr lang="es-ES" dirty="0" smtClean="0"/>
              <a:t>.- Estrategias, acciones e instrumentos para la promoción del desarrollo de empresas industriales</a:t>
            </a:r>
          </a:p>
          <a:p>
            <a:pPr lvl="2"/>
            <a:r>
              <a:rPr lang="es-ES" dirty="0" smtClean="0"/>
              <a:t>2.a. Acciones de soporte al </a:t>
            </a:r>
            <a:r>
              <a:rPr lang="es-ES" dirty="0" err="1" smtClean="0"/>
              <a:t>emprendedurismo</a:t>
            </a:r>
            <a:r>
              <a:rPr lang="es-ES" dirty="0" smtClean="0"/>
              <a:t> (I) (y II)</a:t>
            </a:r>
          </a:p>
          <a:p>
            <a:pPr lvl="2"/>
            <a:r>
              <a:rPr lang="es-ES" dirty="0" smtClean="0"/>
              <a:t>2.b. Acciones de soporte a las empresas (I) (y II)</a:t>
            </a:r>
          </a:p>
          <a:p>
            <a:pPr lvl="2"/>
            <a:r>
              <a:rPr lang="es-ES" dirty="0" smtClean="0"/>
              <a:t>2.c. Instrumentos y herramientas de promoción económica, fiscalidad y financiación</a:t>
            </a:r>
          </a:p>
          <a:p>
            <a:pPr lvl="2"/>
            <a:r>
              <a:rPr lang="es-ES" dirty="0" smtClean="0"/>
              <a:t>2.d. Estrategia de Internacionalización acorde al tamaño y características del tejido empresarial existente</a:t>
            </a:r>
          </a:p>
          <a:p>
            <a:pPr marL="457200" lvl="1" indent="0">
              <a:buNone/>
            </a:pPr>
            <a:r>
              <a:rPr lang="es-ES" dirty="0" smtClean="0"/>
              <a:t>3</a:t>
            </a:r>
            <a:r>
              <a:rPr lang="es-ES" dirty="0" smtClean="0"/>
              <a:t>.- Estructuras de Gobernanza para el desarrollo industrial en los municipios y comunas</a:t>
            </a:r>
          </a:p>
          <a:p>
            <a:pPr lvl="2"/>
            <a:r>
              <a:rPr lang="es-ES" dirty="0" smtClean="0"/>
              <a:t>3.a. Estructuras de Gobernanza. Cooperación y articulación de Alianzas </a:t>
            </a:r>
            <a:r>
              <a:rPr lang="es-ES" dirty="0" smtClean="0"/>
              <a:t>público-privadas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6300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ES" dirty="0" smtClean="0"/>
              <a:t>Contenido del</a:t>
            </a:r>
            <a:r>
              <a:rPr lang="es-ES" baseline="0" dirty="0" smtClean="0"/>
              <a:t> Programa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ES" dirty="0" smtClean="0"/>
              <a:t>Jornadas técnicas</a:t>
            </a:r>
          </a:p>
          <a:p>
            <a:pPr marL="982663" lvl="1" indent="-525463">
              <a:buNone/>
            </a:pPr>
            <a:r>
              <a:rPr lang="es-ES" dirty="0" smtClean="0"/>
              <a:t>A.- Competitividad · Cadenas globales de valor · Industria 4.0</a:t>
            </a:r>
          </a:p>
          <a:p>
            <a:pPr marL="457200" lvl="1" indent="0">
              <a:buNone/>
            </a:pPr>
            <a:r>
              <a:rPr lang="es-ES" dirty="0" smtClean="0"/>
              <a:t>B.- Creación y gestión de clústeres</a:t>
            </a:r>
          </a:p>
        </p:txBody>
      </p:sp>
    </p:spTree>
    <p:extLst>
      <p:ext uri="{BB962C8B-B14F-4D97-AF65-F5344CB8AC3E}">
        <p14:creationId xmlns:p14="http://schemas.microsoft.com/office/powerpoint/2010/main" val="6405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08820" y="1044678"/>
            <a:ext cx="8888361" cy="476864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61748423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5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4827655" y="1317523"/>
            <a:ext cx="4640826" cy="360843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280605" y="2402158"/>
            <a:ext cx="2109037" cy="1388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Gestores industriales</a:t>
            </a:r>
            <a:endParaRPr lang="es-ES" sz="2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5" name="4 Cruz"/>
          <p:cNvSpPr/>
          <p:nvPr/>
        </p:nvSpPr>
        <p:spPr>
          <a:xfrm>
            <a:off x="3859156" y="2828636"/>
            <a:ext cx="535842" cy="535842"/>
          </a:xfrm>
          <a:prstGeom prst="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10 Grupo"/>
          <p:cNvGrpSpPr/>
          <p:nvPr/>
        </p:nvGrpSpPr>
        <p:grpSpPr>
          <a:xfrm>
            <a:off x="5456901" y="1721887"/>
            <a:ext cx="3490470" cy="2749340"/>
            <a:chOff x="6292627" y="2148365"/>
            <a:chExt cx="3490470" cy="2749340"/>
          </a:xfrm>
        </p:grpSpPr>
        <p:sp>
          <p:nvSpPr>
            <p:cNvPr id="6" name="5 Rectángulo"/>
            <p:cNvSpPr/>
            <p:nvPr/>
          </p:nvSpPr>
          <p:spPr>
            <a:xfrm>
              <a:off x="6292627" y="2148365"/>
              <a:ext cx="3490470" cy="6943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s-E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Intendentes</a:t>
              </a:r>
              <a:endPara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6292627" y="3185668"/>
              <a:ext cx="3490470" cy="6943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s-E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Equipos técnicos </a:t>
              </a:r>
              <a:endPara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6292627" y="4203306"/>
              <a:ext cx="3490470" cy="6943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s-E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Empresarios </a:t>
              </a:r>
              <a:endPara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Destinatarios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75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Ponentes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025426" y="1003531"/>
            <a:ext cx="6361471" cy="1405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Docentes</a:t>
            </a:r>
            <a:endParaRPr lang="es-ES" sz="2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070535" y="1187569"/>
            <a:ext cx="5161952" cy="1037303"/>
            <a:chOff x="5191432" y="1374688"/>
            <a:chExt cx="5161952" cy="1037303"/>
          </a:xfrm>
        </p:grpSpPr>
        <p:sp>
          <p:nvSpPr>
            <p:cNvPr id="6" name="5 Rectángulo"/>
            <p:cNvSpPr/>
            <p:nvPr/>
          </p:nvSpPr>
          <p:spPr>
            <a:xfrm>
              <a:off x="5191432" y="1374688"/>
              <a:ext cx="5161952" cy="4688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s-E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Perfil experto</a:t>
              </a:r>
              <a:endPara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191432" y="1943129"/>
              <a:ext cx="5161952" cy="4688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s-E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Ámbito internacional </a:t>
              </a:r>
              <a:endPara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2025426" y="2566860"/>
            <a:ext cx="6361471" cy="1259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Expositores</a:t>
            </a:r>
            <a:endParaRPr lang="es-ES" sz="2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70535" y="2919758"/>
            <a:ext cx="5161952" cy="553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Locales / Internacionales 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11 Flecha derecha"/>
          <p:cNvSpPr/>
          <p:nvPr/>
        </p:nvSpPr>
        <p:spPr>
          <a:xfrm flipH="1">
            <a:off x="3706805" y="4257368"/>
            <a:ext cx="5565013" cy="122903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+mj-lt"/>
              </a:rPr>
              <a:t>Objetivo</a:t>
            </a:r>
            <a:endParaRPr lang="es-ES" sz="2400" b="1" dirty="0"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0272" y="3962400"/>
            <a:ext cx="2762864" cy="18189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265113"/>
            <a:r>
              <a:rPr lang="es-ES" dirty="0"/>
              <a:t>Conocimiento</a:t>
            </a:r>
          </a:p>
          <a:p>
            <a:pPr marL="265113"/>
            <a:r>
              <a:rPr lang="es-ES" dirty="0"/>
              <a:t>Reconocimiento</a:t>
            </a:r>
          </a:p>
          <a:p>
            <a:pPr marL="265113"/>
            <a:r>
              <a:rPr lang="es-ES" dirty="0"/>
              <a:t>Buenas prácticas</a:t>
            </a:r>
          </a:p>
          <a:p>
            <a:pPr marL="265113"/>
            <a:r>
              <a:rPr lang="es-ES" dirty="0"/>
              <a:t>Interrelación</a:t>
            </a:r>
          </a:p>
          <a:p>
            <a:pPr marL="265113"/>
            <a:r>
              <a:rPr lang="es-ES" i="1" dirty="0" err="1"/>
              <a:t>Bench</a:t>
            </a:r>
            <a:r>
              <a:rPr lang="es-ES" i="1" dirty="0"/>
              <a:t> </a:t>
            </a:r>
            <a:r>
              <a:rPr lang="es-ES" i="1" dirty="0" err="1" smtClean="0"/>
              <a:t>marking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4573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Medio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60" y="1323207"/>
            <a:ext cx="1409618" cy="79291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2658098"/>
            <a:ext cx="3524864" cy="242040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73644" y="995680"/>
            <a:ext cx="4881716" cy="1447964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+mj-lt"/>
              </a:rPr>
              <a:t>Sesiones sincrónicas </a:t>
            </a:r>
            <a:endParaRPr lang="es-ES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En línea, a </a:t>
            </a:r>
            <a:r>
              <a:rPr lang="es-ES" dirty="0">
                <a:solidFill>
                  <a:schemeClr val="bg1"/>
                </a:solidFill>
              </a:rPr>
              <a:t>través de </a:t>
            </a:r>
            <a:r>
              <a:rPr lang="es-ES" dirty="0" smtClean="0">
                <a:solidFill>
                  <a:schemeClr val="bg1"/>
                </a:solidFill>
              </a:rPr>
              <a:t>Zoom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Y además presenciales, </a:t>
            </a:r>
            <a:r>
              <a:rPr lang="es-ES" dirty="0">
                <a:solidFill>
                  <a:schemeClr val="bg1"/>
                </a:solidFill>
              </a:rPr>
              <a:t>en algunos </a:t>
            </a:r>
            <a:r>
              <a:rPr lang="es-ES" dirty="0" smtClean="0">
                <a:solidFill>
                  <a:schemeClr val="bg1"/>
                </a:solidFill>
              </a:rPr>
              <a:t>casos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flipH="1">
            <a:off x="4196080" y="2820023"/>
            <a:ext cx="5273040" cy="2096557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630238"/>
            <a:r>
              <a:rPr lang="es-ES" b="1" dirty="0" smtClean="0">
                <a:solidFill>
                  <a:schemeClr val="bg1"/>
                </a:solidFill>
                <a:latin typeface="+mj-lt"/>
              </a:rPr>
              <a:t>Actividades asíncronas</a:t>
            </a:r>
          </a:p>
          <a:p>
            <a:pPr marL="985838"/>
            <a:r>
              <a:rPr lang="es-ES" dirty="0" smtClean="0">
                <a:solidFill>
                  <a:schemeClr val="bg1"/>
                </a:solidFill>
              </a:rPr>
              <a:t>Consulta de materiales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Foro de debate</a:t>
            </a:r>
          </a:p>
          <a:p>
            <a:pPr marL="985838"/>
            <a:r>
              <a:rPr lang="es-ES" dirty="0" smtClean="0">
                <a:solidFill>
                  <a:schemeClr val="bg1"/>
                </a:solidFill>
              </a:rPr>
              <a:t>Acceso a recursos complementarios</a:t>
            </a:r>
          </a:p>
          <a:p>
            <a:pPr marL="985838"/>
            <a:r>
              <a:rPr lang="es-ES" dirty="0" smtClean="0">
                <a:solidFill>
                  <a:schemeClr val="bg1"/>
                </a:solidFill>
              </a:rPr>
              <a:t>…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alizado 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1D4FE6E660BCB4B8DE2A3103C767256" ma:contentTypeVersion="6" ma:contentTypeDescription="Crear nuevo documento." ma:contentTypeScope="" ma:versionID="9e78b9f724ae943949e6d510f7eaaefc">
  <xsd:schema xmlns:xsd="http://www.w3.org/2001/XMLSchema" xmlns:xs="http://www.w3.org/2001/XMLSchema" xmlns:p="http://schemas.microsoft.com/office/2006/metadata/properties" xmlns:ns2="407368e6-5f01-4c9f-93f8-e35a4d1dda36" targetNamespace="http://schemas.microsoft.com/office/2006/metadata/properties" ma:root="true" ma:fieldsID="46e7e75e3191fb3e532a7267389d3ed4" ns2:_="">
    <xsd:import namespace="407368e6-5f01-4c9f-93f8-e35a4d1dda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368e6-5f01-4c9f-93f8-e35a4d1dda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1E85CA-95C1-4D89-B7A1-C6645BCFB3A4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407368e6-5f01-4c9f-93f8-e35a4d1dda36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1F4CE85-1359-4363-946D-1B220917A5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D838FB-AA13-46E1-B980-B98162662C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368e6-5f01-4c9f-93f8-e35a4d1dda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692</Words>
  <Application>Microsoft Office PowerPoint</Application>
  <PresentationFormat>A4 (210 x 297 mm)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Diseño personalizado</vt:lpstr>
      <vt:lpstr>PROMOCIÓN INDUSTRIAL Y DESARROLLO LOCAL  PLANIFICACIÓN Y GESTIÓN DE MUNICIPIOS INDUSTRIALES, INNOVADORES Y EXPORTADORES</vt:lpstr>
      <vt:lpstr>Presentación de PowerPoint</vt:lpstr>
      <vt:lpstr>Presentación de PowerPoint</vt:lpstr>
      <vt:lpstr>Contenido del Programa</vt:lpstr>
      <vt:lpstr>Contenido del Programa</vt:lpstr>
      <vt:lpstr>Presentación de PowerPoint</vt:lpstr>
      <vt:lpstr>Destinatarios</vt:lpstr>
      <vt:lpstr>Ponentes</vt:lpstr>
      <vt:lpstr>Medio</vt:lpstr>
      <vt:lpstr>Campus ÁGORA Córdoba</vt:lpstr>
      <vt:lpstr>Programación</vt:lpstr>
      <vt:lpstr>Programación</vt:lpstr>
      <vt:lpstr>Programación</vt:lpstr>
      <vt:lpstr>Programación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Javier Valle García</cp:lastModifiedBy>
  <cp:revision>82</cp:revision>
  <dcterms:created xsi:type="dcterms:W3CDTF">2020-12-16T08:10:40Z</dcterms:created>
  <dcterms:modified xsi:type="dcterms:W3CDTF">2022-03-28T16:39:02Z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0x01010051D4FE6E660BCB4B8DE2A3103C767256</vt:lpwstr>
  </property>
</Properties>
</file>